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69" r:id="rId2"/>
    <p:sldId id="281" r:id="rId3"/>
    <p:sldId id="282" r:id="rId4"/>
    <p:sldId id="283" r:id="rId5"/>
    <p:sldId id="284" r:id="rId6"/>
    <p:sldId id="290" r:id="rId7"/>
    <p:sldId id="289" r:id="rId8"/>
    <p:sldId id="310" r:id="rId9"/>
    <p:sldId id="307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02" r:id="rId24"/>
    <p:sldId id="325" r:id="rId25"/>
    <p:sldId id="324" r:id="rId26"/>
    <p:sldId id="326" r:id="rId27"/>
    <p:sldId id="327" r:id="rId28"/>
    <p:sldId id="330" r:id="rId29"/>
    <p:sldId id="331" r:id="rId30"/>
    <p:sldId id="328" r:id="rId31"/>
    <p:sldId id="334" r:id="rId32"/>
    <p:sldId id="337" r:id="rId33"/>
    <p:sldId id="336" r:id="rId34"/>
    <p:sldId id="332" r:id="rId35"/>
    <p:sldId id="335" r:id="rId3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19"/>
    <p:restoredTop sz="96928"/>
  </p:normalViewPr>
  <p:slideViewPr>
    <p:cSldViewPr snapToGrid="0" snapToObjects="1">
      <p:cViewPr varScale="1">
        <p:scale>
          <a:sx n="128" d="100"/>
          <a:sy n="128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A61F3-8170-4D48-9878-82ED6ABB3DB5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61A7A-F1B8-7641-9047-4054EDD654F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1010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61A7A-F1B8-7641-9047-4054EDD654F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7800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61A7A-F1B8-7641-9047-4054EDD654F8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9219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2D8FE-9EAC-6040-BAAD-3C64FE798E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1E59C9-9161-6C4E-A63D-EFE1CE823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87DAF-88C7-4D4C-A5FA-EAAD53564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D7D-20D0-BE4C-A01F-E04A42589CE6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E0776-F08C-344B-8E84-20D4F24C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F15CFA-3247-2345-AFD4-1E48E7976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1C70-412E-554C-B5D7-F4DB69592A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1698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70330-488A-324C-A53C-AD425D932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F142EC-BF05-3344-BC24-4D69FFF21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BE61DD-2329-BA44-A787-282D5FB6F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D7D-20D0-BE4C-A01F-E04A42589CE6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66AAE5-FA27-EE47-AB72-480A2B01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247FE-6D3C-414D-AB7D-A8A55070B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1C70-412E-554C-B5D7-F4DB69592A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684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982BB12-54AF-804A-B892-456E115E0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EF9651-A36B-9441-BE0C-37238B6AE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D7615B-1082-C549-A955-E9CC3430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D7D-20D0-BE4C-A01F-E04A42589CE6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B1DD5-139B-FE4F-B81D-48783A6F0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A38E73-9FF1-C943-8E8C-9A762BA8F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1C70-412E-554C-B5D7-F4DB69592A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1662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0" t="65598" b="9375"/>
          <a:stretch/>
        </p:blipFill>
        <p:spPr>
          <a:xfrm>
            <a:off x="0" y="6646331"/>
            <a:ext cx="1809148" cy="1608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60" b="12513"/>
          <a:stretch/>
        </p:blipFill>
        <p:spPr>
          <a:xfrm>
            <a:off x="10880202" y="6675969"/>
            <a:ext cx="1311798" cy="1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2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35180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4631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EE863-2B45-4446-AB76-D64922A7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FB19FE-2AD8-644B-9317-2EF71F2A3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07F45-B2E8-FC4F-BD23-FEE84507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D7D-20D0-BE4C-A01F-E04A42589CE6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EC3026-44BE-374C-95A8-FE97B453B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15C39-AA51-E240-8A0B-513350B6C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1C70-412E-554C-B5D7-F4DB69592A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0343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CA58C-EF94-5D46-B5DA-A76C29E7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5F6CD6-161B-174F-B06A-D3A629917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5A4353-3789-4249-92D3-E05ED895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D7D-20D0-BE4C-A01F-E04A42589CE6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186EC3-1BA8-C642-8E31-FA1C15D6F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A4BDC1-D27F-C947-9E02-CEDF8D270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1C70-412E-554C-B5D7-F4DB69592A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5331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7AE74-9B29-1242-85A5-4E3D2A98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E70357-63E6-3E45-92CA-0E28BD1A96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7782A2-2C02-F04E-A107-98FCE7FA1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ABD276-920B-4D4B-A3BF-6431726A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D7D-20D0-BE4C-A01F-E04A42589CE6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C34817-AB4D-A94A-8067-2E8DA5F64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F394A2-08C5-D541-8E40-26822819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1C70-412E-554C-B5D7-F4DB69592A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208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D049A-DA47-1041-ACC1-EC07DD4B0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4A7EDC-E427-AC4A-99E9-EEDBC5792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9DB0EF-4F21-0347-AF7D-7B697DE5F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BBA960-DDA6-044D-A6E6-EE4F19F6C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F3BA75-C3FC-1A49-837F-C573B1A145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6B7B7A-8FA8-0540-A16C-CA3AC2893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D7D-20D0-BE4C-A01F-E04A42589CE6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BA7CB7-6FC9-0544-860A-6807D2407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107028-1EF2-F74B-BF88-DA61920A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1C70-412E-554C-B5D7-F4DB69592A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061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488ED-9FC6-6547-8EF9-5402AD87F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7AD93B-477C-874B-B79B-9D477E42F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D7D-20D0-BE4C-A01F-E04A42589CE6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D2A736-F661-1549-B1FA-C29DC50B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966C4C-55A4-E640-A0DF-CD2D237A7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1C70-412E-554C-B5D7-F4DB69592A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927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686C77-8785-C843-8A94-2E2A9F586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D7D-20D0-BE4C-A01F-E04A42589CE6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43C382-8682-D24F-9AA2-33881550E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9D9DE5-5BF9-D441-BE3D-FDD83C5C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1C70-412E-554C-B5D7-F4DB69592A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7867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0CD68-5058-4041-9723-6AF97167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88CC4C-BC20-6248-AF40-557332C47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D870D4-1DE2-1142-AC71-4DB3177C1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D9AC7F-8A36-AF41-9428-C5D58C46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D7D-20D0-BE4C-A01F-E04A42589CE6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1ABFBD-B58F-EB4E-AC6D-308C61F23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875B9A-86C3-C94E-ABD3-5A58AFCC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1C70-412E-554C-B5D7-F4DB69592A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0130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5C7D4-F608-D642-9B43-07FC1BBF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ACAA98-D5E1-BB47-89D4-81F35D8A2E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834C0C-ABE7-E849-9AB3-41A244AB4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FC9573-CB7F-4B4B-9D7B-518CC73C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D7D-20D0-BE4C-A01F-E04A42589CE6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BCCF3C-4680-2747-BCB5-B89F253BC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9C9123-FB38-214B-A680-B2D79449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1C70-412E-554C-B5D7-F4DB69592A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5310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D79B2D-4F93-D64E-9EDA-524B47389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055BC7-C850-5F43-9266-FFF2198C9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A46AE4-1BC1-6A41-9B3D-640EDB82F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77D7D-20D0-BE4C-A01F-E04A42589CE6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02F5A9-4F3C-B44A-BB83-1A5A6647C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48CDD5-9D46-9146-8F70-3EA3CAEB0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E1C70-412E-554C-B5D7-F4DB69592A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205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235200"/>
            <a:ext cx="12192000" cy="2387600"/>
          </a:xfrm>
        </p:spPr>
        <p:txBody>
          <a:bodyPr>
            <a:normAutofit/>
          </a:bodyPr>
          <a:lstStyle/>
          <a:p>
            <a:r>
              <a:rPr lang="ko-Kore-KR" altLang="en-US" sz="4000" b="1" dirty="0"/>
              <a:t>양자 컴퓨터 </a:t>
            </a:r>
            <a:r>
              <a:rPr lang="en-US" altLang="ko-Kore-KR" sz="4000" b="1" dirty="0"/>
              <a:t>+ </a:t>
            </a:r>
            <a:br>
              <a:rPr lang="en-US" altLang="ko-Kore-KR" sz="4000" b="1" dirty="0"/>
            </a:br>
            <a:r>
              <a:rPr lang="en" altLang="ko-Kore-KR" sz="4000" b="1" dirty="0"/>
              <a:t>Evaluation of Quantum</a:t>
            </a:r>
            <a:r>
              <a:rPr lang="ko-KR" altLang="en-US" sz="4000" b="1" dirty="0"/>
              <a:t> </a:t>
            </a:r>
            <a:r>
              <a:rPr lang="en" altLang="ko-Kore-KR" sz="4000" b="1" dirty="0"/>
              <a:t>Cryptanalysis on SPECK</a:t>
            </a:r>
            <a:br>
              <a:rPr lang="en" altLang="ko-Kore-KR" sz="4000" dirty="0"/>
            </a:br>
            <a:r>
              <a:rPr lang="en-US" altLang="ko-Kore-KR" sz="4000" dirty="0" err="1"/>
              <a:t>Indocrypt</a:t>
            </a:r>
            <a:r>
              <a:rPr lang="en-US" altLang="ko-Kore-KR" sz="4000" dirty="0"/>
              <a:t> 2020</a:t>
            </a:r>
            <a:r>
              <a:rPr lang="en" altLang="ko-Kore-KR" sz="4000" dirty="0"/>
              <a:t> </a:t>
            </a:r>
            <a:r>
              <a:rPr lang="ko-Kore-KR" altLang="en-US" sz="4000" dirty="0"/>
              <a:t>논문 리뷰</a:t>
            </a:r>
            <a:endParaRPr lang="en" altLang="ko-Kore-KR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1CE3B4-6DC0-B04A-B681-EC1AC6955AB5}"/>
              </a:ext>
            </a:extLst>
          </p:cNvPr>
          <p:cNvSpPr txBox="1"/>
          <p:nvPr/>
        </p:nvSpPr>
        <p:spPr>
          <a:xfrm>
            <a:off x="5542002" y="517289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dirty="0"/>
              <a:t>장경배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62BA3F-4291-244B-BD07-EFF0E96A8B37}"/>
              </a:ext>
            </a:extLst>
          </p:cNvPr>
          <p:cNvSpPr/>
          <p:nvPr/>
        </p:nvSpPr>
        <p:spPr>
          <a:xfrm>
            <a:off x="4474210" y="4713179"/>
            <a:ext cx="324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https://youtu.be/89kXpQGDNhE</a:t>
            </a: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6B397B2-5A68-F54C-B437-61C45F935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ko-KR" altLang="en-US" dirty="0"/>
              <a:t>현대 암호의 위기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482498-5665-F440-8ACC-F1A3ECB7C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63" y="3032895"/>
            <a:ext cx="7570273" cy="9862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24C975-7B17-A949-804A-2E8405B624EC}"/>
              </a:ext>
            </a:extLst>
          </p:cNvPr>
          <p:cNvSpPr txBox="1"/>
          <p:nvPr/>
        </p:nvSpPr>
        <p:spPr>
          <a:xfrm>
            <a:off x="291847" y="1254415"/>
            <a:ext cx="9958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2400" dirty="0"/>
              <a:t>최근들어</a:t>
            </a:r>
            <a:r>
              <a:rPr kumimoji="1" lang="en-US" altLang="ko-Kore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ore-KR" altLang="en-US" sz="2400" b="1" dirty="0"/>
              <a:t>기존</a:t>
            </a:r>
            <a:r>
              <a:rPr kumimoji="1" lang="ko-KR" altLang="en-US" sz="2400" b="1" dirty="0"/>
              <a:t> 암호들의 안전성을 재확인</a:t>
            </a:r>
            <a:r>
              <a:rPr kumimoji="1" lang="ko-KR" altLang="en-US" sz="2400" dirty="0"/>
              <a:t>하는 연구들이 발표되고 있음</a:t>
            </a:r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b="1" dirty="0" err="1">
                <a:solidFill>
                  <a:srgbClr val="FF0000"/>
                </a:solidFill>
              </a:rPr>
              <a:t>공개키의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 경우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,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 새로운 양자 내성 암호가 필요한 상황</a:t>
            </a:r>
            <a:r>
              <a:rPr kumimoji="1" lang="en-US" altLang="ko-KR" sz="2400" b="1" dirty="0"/>
              <a:t>,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2400" b="1" dirty="0">
                <a:solidFill>
                  <a:schemeClr val="accent1"/>
                </a:solidFill>
              </a:rPr>
              <a:t>NIST PQC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solidFill>
                  <a:srgbClr val="FF0000"/>
                </a:solidFill>
              </a:rPr>
              <a:t>소인수 분해 문제 기반 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X</a:t>
            </a:r>
            <a:r>
              <a:rPr kumimoji="1" lang="en-US" altLang="ko-KR" sz="2400" b="1" dirty="0"/>
              <a:t>  </a:t>
            </a:r>
            <a:r>
              <a:rPr kumimoji="1" lang="en-US" altLang="ko-KR" sz="2400" b="1" dirty="0">
                <a:solidFill>
                  <a:schemeClr val="accent1"/>
                </a:solidFill>
                <a:sym typeface="Wingdings" pitchFamily="2" charset="2"/>
              </a:rPr>
              <a:t>  </a:t>
            </a:r>
            <a:r>
              <a:rPr kumimoji="1" lang="ko-KR" altLang="en-US" sz="2400" b="1" dirty="0">
                <a:solidFill>
                  <a:schemeClr val="accent1"/>
                </a:solidFill>
                <a:sym typeface="Wingdings" pitchFamily="2" charset="2"/>
              </a:rPr>
              <a:t>격자 기반</a:t>
            </a:r>
            <a:r>
              <a:rPr kumimoji="1" lang="en-US" altLang="ko-KR" sz="2400" b="1" dirty="0">
                <a:solidFill>
                  <a:schemeClr val="accent1"/>
                </a:solidFill>
                <a:sym typeface="Wingdings" pitchFamily="2" charset="2"/>
              </a:rPr>
              <a:t>,</a:t>
            </a:r>
            <a:r>
              <a:rPr kumimoji="1" lang="ko-KR" altLang="en-US" sz="2400" b="1" dirty="0">
                <a:solidFill>
                  <a:schemeClr val="accent1"/>
                </a:solidFill>
                <a:sym typeface="Wingdings" pitchFamily="2" charset="2"/>
              </a:rPr>
              <a:t> 코드 기반</a:t>
            </a:r>
            <a:endParaRPr kumimoji="1" lang="ko-Kore-KR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EA0156-3929-C043-83D0-875AB1FD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447" y="3982475"/>
            <a:ext cx="7645937" cy="16183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F330E4-BBB7-4A48-BDA5-36F98894F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278" y="5571342"/>
            <a:ext cx="7570273" cy="718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53177F-A4C3-0841-9B36-2DCC3E549178}"/>
              </a:ext>
            </a:extLst>
          </p:cNvPr>
          <p:cNvSpPr txBox="1"/>
          <p:nvPr/>
        </p:nvSpPr>
        <p:spPr>
          <a:xfrm>
            <a:off x="4719782" y="6396335"/>
            <a:ext cx="2989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NIST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Round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3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Finalists</a:t>
            </a:r>
            <a:endParaRPr kumimoji="1" lang="ko-Kore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12B75A-1ADE-924E-BC72-573C060E52D8}"/>
                  </a:ext>
                </a:extLst>
              </p:cNvPr>
              <p:cNvSpPr txBox="1"/>
              <p:nvPr/>
            </p:nvSpPr>
            <p:spPr>
              <a:xfrm>
                <a:off x="1799264" y="2415704"/>
                <a:ext cx="13402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ore-KR" sz="2200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kumimoji="1" lang="en-US" altLang="ko-Kore-KR" sz="2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ko-Kore-KR" alt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12B75A-1ADE-924E-BC72-573C060E5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264" y="2415704"/>
                <a:ext cx="1340239" cy="430887"/>
              </a:xfrm>
              <a:prstGeom prst="rect">
                <a:avLst/>
              </a:prstGeom>
              <a:blipFill>
                <a:blip r:embed="rId5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548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00AD42-D97F-8D41-A7F2-C0B2977EAF19}"/>
              </a:ext>
            </a:extLst>
          </p:cNvPr>
          <p:cNvSpPr/>
          <p:nvPr/>
        </p:nvSpPr>
        <p:spPr>
          <a:xfrm>
            <a:off x="515349" y="260988"/>
            <a:ext cx="1100429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3500" dirty="0"/>
              <a:t>Paper</a:t>
            </a:r>
            <a:endParaRPr lang="ko-Kore-KR" altLang="en-US" sz="3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475FA6-A049-0547-BD39-99B7F550EA6D}"/>
              </a:ext>
            </a:extLst>
          </p:cNvPr>
          <p:cNvSpPr txBox="1"/>
          <p:nvPr/>
        </p:nvSpPr>
        <p:spPr>
          <a:xfrm>
            <a:off x="248722" y="1179550"/>
            <a:ext cx="98957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ore-KR" sz="2800" b="1" dirty="0"/>
              <a:t>Evaluation of Quantum</a:t>
            </a:r>
            <a:r>
              <a:rPr lang="ko-KR" altLang="en-US" sz="2800" b="1" dirty="0"/>
              <a:t> </a:t>
            </a:r>
            <a:r>
              <a:rPr lang="en" altLang="ko-Kore-KR" sz="2800" b="1" dirty="0"/>
              <a:t>Cryptanalysis on SPECK</a:t>
            </a:r>
            <a:r>
              <a:rPr lang="en" altLang="ko-Kore-KR" sz="2800" dirty="0"/>
              <a:t>, </a:t>
            </a:r>
            <a:r>
              <a:rPr lang="en" altLang="ko-Kore-KR" sz="2800" dirty="0" err="1"/>
              <a:t>Indocrypt</a:t>
            </a:r>
            <a:r>
              <a:rPr lang="en" altLang="ko-Kore-KR" sz="2800" dirty="0"/>
              <a:t> 2020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 err="1"/>
              <a:t>대칭키</a:t>
            </a:r>
            <a:r>
              <a:rPr lang="ko-KR" altLang="en-US" sz="2200" dirty="0"/>
              <a:t> </a:t>
            </a:r>
            <a:r>
              <a:rPr lang="ko-KR" altLang="en-US" sz="2200" dirty="0" err="1"/>
              <a:t>블록암호</a:t>
            </a:r>
            <a:r>
              <a:rPr lang="ko-KR" altLang="en-US" sz="2200" dirty="0"/>
              <a:t> </a:t>
            </a:r>
            <a:r>
              <a:rPr lang="en-US" altLang="ko-KR" sz="2200" dirty="0"/>
              <a:t>SPECK</a:t>
            </a:r>
            <a:r>
              <a:rPr lang="ko-KR" altLang="en-US" sz="2200" dirty="0"/>
              <a:t>에 대해 양자 암호 분석을 수행</a:t>
            </a:r>
            <a:endParaRPr lang="en-US" altLang="ko-KR" sz="22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ore-KR" sz="2200" dirty="0"/>
              <a:t>Grover </a:t>
            </a:r>
            <a:r>
              <a:rPr lang="ko-Kore-KR" altLang="en-US" sz="2200" dirty="0"/>
              <a:t>알고리즘을</a:t>
            </a:r>
            <a:r>
              <a:rPr lang="ko-KR" altLang="en-US" sz="2200" dirty="0"/>
              <a:t> 활용한 </a:t>
            </a:r>
            <a:r>
              <a:rPr lang="en-US" altLang="ko-KR" sz="2200" dirty="0"/>
              <a:t>Brute force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ore-KR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200" dirty="0"/>
              <a:t>Quantum</a:t>
            </a:r>
            <a:r>
              <a:rPr lang="ko-KR" altLang="en-US" sz="2200" dirty="0"/>
              <a:t> </a:t>
            </a:r>
            <a:r>
              <a:rPr lang="en-US" altLang="ko-KR" sz="2200" dirty="0"/>
              <a:t>Brute force</a:t>
            </a:r>
            <a:r>
              <a:rPr lang="ko-KR" altLang="en-US" sz="2200" dirty="0"/>
              <a:t> </a:t>
            </a:r>
            <a:r>
              <a:rPr lang="en-US" altLang="ko-KR" sz="2200" dirty="0"/>
              <a:t>attack </a:t>
            </a:r>
            <a:r>
              <a:rPr lang="ko-KR" altLang="en-US" sz="2200" dirty="0"/>
              <a:t>뿐만 아니라</a:t>
            </a:r>
            <a:endParaRPr lang="en-US" altLang="ko-KR" sz="2200" dirty="0"/>
          </a:p>
          <a:p>
            <a:pPr lvl="1"/>
            <a:r>
              <a:rPr lang="ko-KR" altLang="en-US" sz="2200" dirty="0"/>
              <a:t>     </a:t>
            </a:r>
            <a:r>
              <a:rPr lang="en-US" altLang="ko-KR" sz="2200" dirty="0"/>
              <a:t>Quantum Differential</a:t>
            </a:r>
            <a:r>
              <a:rPr lang="ko-KR" altLang="en-US" sz="2200" dirty="0"/>
              <a:t> </a:t>
            </a:r>
            <a:r>
              <a:rPr lang="en-US" altLang="ko-KR" sz="2200" dirty="0"/>
              <a:t>attack </a:t>
            </a:r>
            <a:r>
              <a:rPr lang="ko-KR" altLang="en-US" sz="2200" dirty="0"/>
              <a:t>까지 업그레이드</a:t>
            </a:r>
            <a:endParaRPr lang="ko-Kore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811722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3EDF129-1100-C94F-BB26-4A4E9B4F4C75}"/>
              </a:ext>
            </a:extLst>
          </p:cNvPr>
          <p:cNvSpPr/>
          <p:nvPr/>
        </p:nvSpPr>
        <p:spPr>
          <a:xfrm>
            <a:off x="515349" y="260988"/>
            <a:ext cx="1100429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3500" dirty="0"/>
              <a:t>Brute force Attack</a:t>
            </a:r>
            <a:endParaRPr lang="ko-Kore-KR" altLang="en-US" sz="3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765048-AA55-AB45-A62E-2E02293F7C27}"/>
                  </a:ext>
                </a:extLst>
              </p:cNvPr>
              <p:cNvSpPr txBox="1"/>
              <p:nvPr/>
            </p:nvSpPr>
            <p:spPr>
              <a:xfrm>
                <a:off x="111932" y="1272989"/>
                <a:ext cx="11671657" cy="4052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400" dirty="0"/>
                  <a:t>A</a:t>
                </a:r>
                <a:r>
                  <a:rPr kumimoji="1" lang="ko-Kore-KR" altLang="en-US" sz="2400" dirty="0"/>
                  <a:t>라는</a:t>
                </a:r>
                <a:r>
                  <a:rPr kumimoji="1" lang="ko-KR" altLang="en-US" sz="2400" dirty="0"/>
                  <a:t> 암호는 </a:t>
                </a:r>
                <a:r>
                  <a:rPr kumimoji="1" lang="en-US" altLang="ko-Kore-KR" sz="2400" dirty="0"/>
                  <a:t>128-</a:t>
                </a:r>
                <a:r>
                  <a:rPr kumimoji="1" lang="en-US" altLang="ko-KR" sz="2400" dirty="0"/>
                  <a:t>Bit</a:t>
                </a:r>
                <a:r>
                  <a:rPr kumimoji="1" lang="ko-KR" altLang="en-US" sz="2400" dirty="0"/>
                  <a:t>의</a:t>
                </a:r>
                <a:r>
                  <a:rPr kumimoji="1" lang="en-US" altLang="ko-KR" sz="2400" dirty="0"/>
                  <a:t> </a:t>
                </a:r>
                <a:r>
                  <a:rPr kumimoji="1" lang="ko-KR" altLang="en-US" sz="2400" dirty="0"/>
                  <a:t>보안 강도를 가지고 있다 </a:t>
                </a:r>
                <a:r>
                  <a:rPr kumimoji="1" lang="en-US" altLang="ko-KR" sz="2400" dirty="0"/>
                  <a:t>(128-bit </a:t>
                </a:r>
                <a:r>
                  <a:rPr kumimoji="1" lang="ko-KR" altLang="en-US" sz="2400" dirty="0"/>
                  <a:t>키</a:t>
                </a:r>
                <a:r>
                  <a:rPr kumimoji="1" lang="en-US" altLang="ko-KR" sz="2400" dirty="0"/>
                  <a:t>)</a:t>
                </a:r>
                <a:r>
                  <a:rPr kumimoji="1" lang="ko-KR" altLang="en-US" sz="2400" dirty="0"/>
                  <a:t> </a:t>
                </a:r>
                <a:endParaRPr kumimoji="1" lang="en-US" altLang="ko-KR" sz="240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ko-KR" altLang="en-U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→</m:t>
                    </m:r>
                    <m:r>
                      <a:rPr kumimoji="1" lang="ko-KR" altLang="en-US" sz="2200" b="0" i="0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ko-KR" altLang="en-US" sz="2200" dirty="0">
                    <a:sym typeface="Wingdings" pitchFamily="2" charset="2"/>
                  </a:rPr>
                  <a:t> 별다른 취약점이 존재하지 않는다면</a:t>
                </a:r>
                <a:r>
                  <a:rPr kumimoji="1" lang="en-US" altLang="ko-KR" sz="2200" dirty="0">
                    <a:sym typeface="Wingdings" pitchFamily="2" charset="2"/>
                  </a:rPr>
                  <a:t>,</a:t>
                </a:r>
                <a:r>
                  <a:rPr kumimoji="1" lang="ko-KR" altLang="en-US" sz="2200" dirty="0">
                    <a:sym typeface="Wingdings" pitchFamily="2" charset="2"/>
                  </a:rPr>
                  <a:t> </a:t>
                </a:r>
                <a:r>
                  <a:rPr kumimoji="1" lang="ko-KR" altLang="en-US" sz="2200" b="1" dirty="0">
                    <a:sym typeface="Wingdings" pitchFamily="2" charset="2"/>
                  </a:rPr>
                  <a:t>암호 </a:t>
                </a:r>
                <a:r>
                  <a:rPr kumimoji="1" lang="en-US" altLang="ko-KR" sz="2200" b="1" dirty="0">
                    <a:sym typeface="Wingdings" pitchFamily="2" charset="2"/>
                  </a:rPr>
                  <a:t>A</a:t>
                </a:r>
                <a:r>
                  <a:rPr kumimoji="1" lang="ko-KR" altLang="en-US" sz="2200" b="1" dirty="0">
                    <a:sym typeface="Wingdings" pitchFamily="2" charset="2"/>
                  </a:rPr>
                  <a:t> 해독에는</a:t>
                </a:r>
                <a:r>
                  <a:rPr kumimoji="1" lang="en-US" altLang="ko-KR" sz="2200" b="1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𝟏𝟐𝟖</m:t>
                        </m:r>
                      </m:sup>
                    </m:sSup>
                    <m:r>
                      <a:rPr kumimoji="1" lang="ko-KR" altLang="en-US" sz="2200" b="1" i="0" smtClean="0">
                        <a:latin typeface="Cambria Math" panose="02040503050406030204" pitchFamily="18" charset="0"/>
                        <a:sym typeface="Wingdings" pitchFamily="2" charset="2"/>
                      </a:rPr>
                      <m:t>번의</m:t>
                    </m:r>
                  </m:oMath>
                </a14:m>
                <a:r>
                  <a:rPr kumimoji="1" lang="ko-KR" altLang="en-US" sz="2200" b="1" dirty="0"/>
                  <a:t> 계산이 필요함</a:t>
                </a:r>
                <a:endParaRPr kumimoji="1" lang="en-US" altLang="ko-KR" sz="2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sz="2400" b="1" dirty="0"/>
                  <a:t>암호</a:t>
                </a:r>
                <a:r>
                  <a:rPr kumimoji="1" lang="ko-KR" altLang="en-US" sz="2400" b="1" dirty="0"/>
                  <a:t> 안정성 확인 및 분석</a:t>
                </a:r>
                <a:endParaRPr kumimoji="1" lang="en-US" altLang="ko-KR" sz="24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sz="2200" dirty="0"/>
                  <a:t>Differential attack, Linear attack, Meet-in-the-Middle attack </a:t>
                </a:r>
                <a:r>
                  <a:rPr kumimoji="1" lang="ko-Kore-KR" altLang="en-US" sz="2200" dirty="0"/>
                  <a:t>등</a:t>
                </a:r>
                <a:r>
                  <a:rPr kumimoji="1" lang="ko-KR" altLang="en-US" sz="2200" dirty="0"/>
                  <a:t> </a:t>
                </a:r>
                <a:endParaRPr kumimoji="1" lang="en-US" altLang="ko-KR" sz="2200" dirty="0"/>
              </a:p>
              <a:p>
                <a:pPr lvl="1"/>
                <a:r>
                  <a:rPr kumimoji="1" lang="ko-KR" altLang="en-US" sz="2200" dirty="0"/>
                  <a:t>     다양한 공격에 대해 내성을 가지고 있는지</a:t>
                </a:r>
                <a:r>
                  <a:rPr kumimoji="1" lang="en-US" altLang="ko-KR" sz="2200" dirty="0"/>
                  <a:t> </a:t>
                </a:r>
                <a:r>
                  <a:rPr kumimoji="1" lang="ko-KR" altLang="en-US" sz="2200" dirty="0"/>
                  <a:t>분석</a:t>
                </a:r>
                <a:endParaRPr kumimoji="1" lang="en-US" altLang="ko-KR" sz="2200" dirty="0"/>
              </a:p>
              <a:p>
                <a:pPr lvl="1"/>
                <a:endParaRPr kumimoji="1" lang="en-US" altLang="ko-KR" sz="2200" b="0" i="1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sz="2000" dirty="0"/>
                  <a:t> – bit </a:t>
                </a:r>
                <a:r>
                  <a:rPr kumimoji="1" lang="ko-KR" altLang="en-US" sz="2000" dirty="0"/>
                  <a:t>키를 사용하는 이상적인 </a:t>
                </a:r>
                <a:r>
                  <a:rPr kumimoji="1" lang="ko-KR" altLang="en-US" sz="2000" dirty="0" err="1"/>
                  <a:t>대칭키</a:t>
                </a:r>
                <a:r>
                  <a:rPr kumimoji="1" lang="ko-KR" altLang="en-US" sz="2000" dirty="0"/>
                  <a:t> 암호는 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sz="2000" dirty="0"/>
                  <a:t> –</a:t>
                </a:r>
                <a:r>
                  <a:rPr kumimoji="1" lang="ko-KR" altLang="en-US" sz="2000" dirty="0"/>
                  <a:t> </a:t>
                </a:r>
                <a:r>
                  <a:rPr kumimoji="1" lang="en-US" altLang="ko-KR" sz="2000" dirty="0"/>
                  <a:t>bit</a:t>
                </a:r>
                <a:r>
                  <a:rPr kumimoji="1" lang="ko-KR" altLang="en-US" sz="2000" dirty="0"/>
                  <a:t> 보안 강도를 가짐</a:t>
                </a:r>
                <a:endParaRPr kumimoji="1" lang="en-US" altLang="ko-KR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0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000" dirty="0"/>
                  <a:t>암호 해독을 위해서는 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2000" dirty="0"/>
                  <a:t>-bit </a:t>
                </a:r>
                <a:r>
                  <a:rPr kumimoji="1" lang="ko-KR" altLang="en-US" sz="2000" dirty="0"/>
                  <a:t>키를 하나 하나 모두 대입해보는 </a:t>
                </a:r>
                <a:r>
                  <a:rPr kumimoji="1" lang="en-US" altLang="ko-KR" sz="2000" dirty="0"/>
                  <a:t>Brute force </a:t>
                </a:r>
                <a:r>
                  <a:rPr kumimoji="1" lang="ko-KR" altLang="en-US" sz="2000" dirty="0"/>
                  <a:t>공격 밖에 없음</a:t>
                </a:r>
                <a:r>
                  <a:rPr kumimoji="1" lang="en-US" altLang="ko-KR" sz="20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ko-KR" altLang="en-US" sz="2000" dirty="0"/>
                  <a:t> </a:t>
                </a:r>
                <a:endParaRPr kumimoji="1" lang="en-US" altLang="ko-KR" sz="20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kumimoji="1" lang="en-US" altLang="ko-KR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765048-AA55-AB45-A62E-2E02293F7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32" y="1272989"/>
                <a:ext cx="11671657" cy="4052328"/>
              </a:xfrm>
              <a:prstGeom prst="rect">
                <a:avLst/>
              </a:prstGeom>
              <a:blipFill>
                <a:blip r:embed="rId2"/>
                <a:stretch>
                  <a:fillRect l="-652" t="-156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7951834B-E4C5-2843-91B0-EE8CFE140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630" y="5101264"/>
            <a:ext cx="9160030" cy="1504714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BB25EED-DAED-964A-BE12-EBC09F063A83}"/>
              </a:ext>
            </a:extLst>
          </p:cNvPr>
          <p:cNvCxnSpPr/>
          <p:nvPr/>
        </p:nvCxnSpPr>
        <p:spPr>
          <a:xfrm>
            <a:off x="6823937" y="5378825"/>
            <a:ext cx="39050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603F69A-76A1-464C-A892-EA5D36AAE4E7}"/>
              </a:ext>
            </a:extLst>
          </p:cNvPr>
          <p:cNvCxnSpPr>
            <a:cxnSpLocks/>
          </p:cNvCxnSpPr>
          <p:nvPr/>
        </p:nvCxnSpPr>
        <p:spPr>
          <a:xfrm>
            <a:off x="6384666" y="6284260"/>
            <a:ext cx="29655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9285D37-9CC8-F94A-B442-0085193098D2}"/>
              </a:ext>
            </a:extLst>
          </p:cNvPr>
          <p:cNvCxnSpPr>
            <a:cxnSpLocks/>
          </p:cNvCxnSpPr>
          <p:nvPr/>
        </p:nvCxnSpPr>
        <p:spPr>
          <a:xfrm>
            <a:off x="2852573" y="6570118"/>
            <a:ext cx="49108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3BD2E7-F18C-F746-9361-BB60E229F175}"/>
              </a:ext>
            </a:extLst>
          </p:cNvPr>
          <p:cNvSpPr/>
          <p:nvPr/>
        </p:nvSpPr>
        <p:spPr>
          <a:xfrm>
            <a:off x="9547408" y="5142661"/>
            <a:ext cx="143436" cy="227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99FA2F-D48B-6544-A523-E586CFB5F959}"/>
              </a:ext>
            </a:extLst>
          </p:cNvPr>
          <p:cNvSpPr/>
          <p:nvPr/>
        </p:nvSpPr>
        <p:spPr>
          <a:xfrm>
            <a:off x="3765174" y="6309107"/>
            <a:ext cx="143436" cy="227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5448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8406DA-AC5E-5547-A2D0-9EC82626EBC1}"/>
              </a:ext>
            </a:extLst>
          </p:cNvPr>
          <p:cNvSpPr/>
          <p:nvPr/>
        </p:nvSpPr>
        <p:spPr>
          <a:xfrm>
            <a:off x="515349" y="260988"/>
            <a:ext cx="1100429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3500" dirty="0"/>
              <a:t>Quantum Brute force Attack</a:t>
            </a:r>
            <a:endParaRPr lang="ko-Kore-KR" altLang="en-US" sz="35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6279EF-CC70-6040-A818-49DFEB5EA3D2}"/>
              </a:ext>
            </a:extLst>
          </p:cNvPr>
          <p:cNvGrpSpPr/>
          <p:nvPr/>
        </p:nvGrpSpPr>
        <p:grpSpPr>
          <a:xfrm>
            <a:off x="6399589" y="1859339"/>
            <a:ext cx="4067243" cy="1569661"/>
            <a:chOff x="1818651" y="2612070"/>
            <a:chExt cx="4067243" cy="156966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1C5BF54-E291-3A48-8F16-A04DD62A1622}"/>
                </a:ext>
              </a:extLst>
            </p:cNvPr>
            <p:cNvGrpSpPr/>
            <p:nvPr/>
          </p:nvGrpSpPr>
          <p:grpSpPr>
            <a:xfrm>
              <a:off x="1818651" y="2612070"/>
              <a:ext cx="4067243" cy="1569661"/>
              <a:chOff x="1651246" y="5145510"/>
              <a:chExt cx="3721224" cy="156966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3CB88F-B707-D240-96ED-0F91B426F444}"/>
                  </a:ext>
                </a:extLst>
              </p:cNvPr>
              <p:cNvSpPr txBox="1"/>
              <p:nvPr/>
            </p:nvSpPr>
            <p:spPr>
              <a:xfrm>
                <a:off x="2629270" y="5145510"/>
                <a:ext cx="27432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00 </a:t>
                </a:r>
              </a:p>
              <a:p>
                <a:r>
                  <a:rPr lang="en-US" altLang="ko-KR" sz="2400" dirty="0"/>
                  <a:t>01  </a:t>
                </a:r>
              </a:p>
              <a:p>
                <a:r>
                  <a:rPr lang="en-US" altLang="ko-KR" sz="2400" dirty="0"/>
                  <a:t>10 </a:t>
                </a:r>
              </a:p>
              <a:p>
                <a:r>
                  <a:rPr lang="en-US" altLang="ko-KR" sz="2400" dirty="0"/>
                  <a:t>11</a:t>
                </a:r>
                <a:endParaRPr lang="ko-KR" altLang="en-US" sz="24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81A363-5D29-7F40-B28B-9A649EEBDB7A}"/>
                  </a:ext>
                </a:extLst>
              </p:cNvPr>
              <p:cNvSpPr txBox="1"/>
              <p:nvPr/>
            </p:nvSpPr>
            <p:spPr>
              <a:xfrm>
                <a:off x="1651246" y="5145511"/>
                <a:ext cx="80786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2bit</a:t>
                </a:r>
              </a:p>
              <a:p>
                <a:r>
                  <a:rPr lang="en-US" altLang="ko-KR" sz="2400" dirty="0"/>
                  <a:t>2bit</a:t>
                </a:r>
              </a:p>
              <a:p>
                <a:r>
                  <a:rPr lang="en-US" altLang="ko-KR" sz="2400" dirty="0"/>
                  <a:t>2bit</a:t>
                </a:r>
              </a:p>
              <a:p>
                <a:r>
                  <a:rPr lang="en-US" altLang="ko-KR" sz="2400" dirty="0"/>
                  <a:t>2bit</a:t>
                </a:r>
                <a:endParaRPr lang="ko-KR" altLang="en-US" sz="2400" dirty="0"/>
              </a:p>
            </p:txBody>
          </p:sp>
        </p:grpSp>
        <p:sp>
          <p:nvSpPr>
            <p:cNvPr id="8" name="화살표: 오른쪽 12">
              <a:extLst>
                <a:ext uri="{FF2B5EF4-FFF2-40B4-BE49-F238E27FC236}">
                  <a16:creationId xmlns:a16="http://schemas.microsoft.com/office/drawing/2014/main" id="{8A98DAAC-6D3F-624E-9243-2D478E0C8818}"/>
                </a:ext>
              </a:extLst>
            </p:cNvPr>
            <p:cNvSpPr/>
            <p:nvPr/>
          </p:nvSpPr>
          <p:spPr>
            <a:xfrm>
              <a:off x="2588421" y="2769833"/>
              <a:ext cx="234678" cy="150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 14">
              <a:extLst>
                <a:ext uri="{FF2B5EF4-FFF2-40B4-BE49-F238E27FC236}">
                  <a16:creationId xmlns:a16="http://schemas.microsoft.com/office/drawing/2014/main" id="{74E14722-75B2-5C43-8655-E323ADD9B246}"/>
                </a:ext>
              </a:extLst>
            </p:cNvPr>
            <p:cNvSpPr/>
            <p:nvPr/>
          </p:nvSpPr>
          <p:spPr>
            <a:xfrm>
              <a:off x="2588421" y="3163433"/>
              <a:ext cx="234678" cy="150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른쪽 15">
              <a:extLst>
                <a:ext uri="{FF2B5EF4-FFF2-40B4-BE49-F238E27FC236}">
                  <a16:creationId xmlns:a16="http://schemas.microsoft.com/office/drawing/2014/main" id="{BE8C1FF4-C0F1-0146-A283-ABFA21C778D2}"/>
                </a:ext>
              </a:extLst>
            </p:cNvPr>
            <p:cNvSpPr/>
            <p:nvPr/>
          </p:nvSpPr>
          <p:spPr>
            <a:xfrm>
              <a:off x="2595462" y="3494583"/>
              <a:ext cx="234678" cy="150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오른쪽 16">
              <a:extLst>
                <a:ext uri="{FF2B5EF4-FFF2-40B4-BE49-F238E27FC236}">
                  <a16:creationId xmlns:a16="http://schemas.microsoft.com/office/drawing/2014/main" id="{BC3BA95C-F26E-5B40-A1C6-5A6BF5ED4735}"/>
                </a:ext>
              </a:extLst>
            </p:cNvPr>
            <p:cNvSpPr/>
            <p:nvPr/>
          </p:nvSpPr>
          <p:spPr>
            <a:xfrm>
              <a:off x="2595462" y="3863572"/>
              <a:ext cx="234678" cy="150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786E9F-1BE2-4B4E-9D66-8F0BB43BD987}"/>
                  </a:ext>
                </a:extLst>
              </p:cNvPr>
              <p:cNvSpPr txBox="1"/>
              <p:nvPr/>
            </p:nvSpPr>
            <p:spPr>
              <a:xfrm>
                <a:off x="213378" y="1263112"/>
                <a:ext cx="10808921" cy="4495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ore-KR" sz="2200" dirty="0"/>
                  <a:t>-bit </a:t>
                </a:r>
                <a:r>
                  <a:rPr kumimoji="1" lang="ko-KR" altLang="en-US" sz="2200" dirty="0"/>
                  <a:t>키를 사용하는 </a:t>
                </a:r>
                <a:r>
                  <a:rPr kumimoji="1" lang="ko-KR" altLang="en-US" sz="2200" dirty="0" err="1"/>
                  <a:t>대칭키</a:t>
                </a:r>
                <a:r>
                  <a:rPr kumimoji="1" lang="ko-KR" altLang="en-US" sz="2200" dirty="0"/>
                  <a:t> 암호의 경우</a:t>
                </a:r>
                <a:r>
                  <a:rPr kumimoji="1" lang="en-US" altLang="ko-KR" sz="2200" dirty="0"/>
                  <a:t>,</a:t>
                </a:r>
                <a:r>
                  <a:rPr kumimoji="1" lang="ko-KR" altLang="en-US" sz="2200" dirty="0"/>
                  <a:t> </a:t>
                </a:r>
                <a:r>
                  <a:rPr kumimoji="1" lang="en-US" altLang="ko-KR" sz="2200" dirty="0"/>
                  <a:t>Brute force</a:t>
                </a:r>
                <a:r>
                  <a:rPr kumimoji="1" lang="ko-KR" altLang="en-US" sz="2200" dirty="0"/>
                  <a:t> 공격에 </a:t>
                </a:r>
                <a14:m>
                  <m:oMath xmlns:m="http://schemas.openxmlformats.org/officeDocument/2006/math">
                    <m:r>
                      <a:rPr kumimoji="1" lang="en-US" altLang="ko-KR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kumimoji="1" lang="en-US" altLang="ko-KR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kumimoji="1" lang="en-US" altLang="ko-KR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22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ko-KR" altLang="en-US" sz="2200" b="1" dirty="0"/>
                  <a:t>번의 </a:t>
                </a:r>
                <a:r>
                  <a:rPr kumimoji="1" lang="en-US" altLang="ko-KR" sz="2200" b="1" dirty="0"/>
                  <a:t>search</a:t>
                </a:r>
                <a:r>
                  <a:rPr kumimoji="1" lang="ko-KR" altLang="en-US" sz="2200" dirty="0"/>
                  <a:t>가 필요</a:t>
                </a:r>
                <a:endParaRPr kumimoji="1" lang="en-US" altLang="ko-KR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400" dirty="0"/>
              </a:p>
              <a:p>
                <a:endParaRPr kumimoji="1" lang="en-US" altLang="ko-K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Grover search </a:t>
                </a:r>
                <a:r>
                  <a:rPr kumimoji="1" lang="ko-KR" altLang="en-US" sz="2200" dirty="0"/>
                  <a:t>알고리즘을 활용한 </a:t>
                </a:r>
                <a:r>
                  <a:rPr kumimoji="1" lang="en-US" altLang="ko-KR" sz="2200" dirty="0"/>
                  <a:t>Brute force </a:t>
                </a:r>
                <a:r>
                  <a:rPr kumimoji="1" lang="ko-KR" altLang="en-US" sz="2200" dirty="0"/>
                  <a:t>공격의 경우</a:t>
                </a:r>
                <a:r>
                  <a:rPr kumimoji="1" lang="en-US" altLang="ko-KR" sz="2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kumimoji="1"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kumimoji="1"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1" lang="ko-KR" altLang="en-US" sz="2200" b="1" dirty="0"/>
                  <a:t> 번의 </a:t>
                </a:r>
                <a:r>
                  <a:rPr kumimoji="1" lang="en-US" altLang="ko-KR" sz="2200" b="1" dirty="0"/>
                  <a:t>search </a:t>
                </a:r>
                <a:r>
                  <a:rPr kumimoji="1" lang="ko-KR" altLang="en-US" sz="2200" b="1" dirty="0"/>
                  <a:t>만에 </a:t>
                </a:r>
                <a:r>
                  <a:rPr kumimoji="1" lang="en-US" altLang="ko-KR" sz="2200" b="1" dirty="0"/>
                  <a:t> </a:t>
                </a:r>
              </a:p>
              <a:p>
                <a:r>
                  <a:rPr kumimoji="1" lang="en-US" altLang="ko-KR" sz="2200" b="1" dirty="0"/>
                  <a:t>    </a:t>
                </a:r>
                <a:r>
                  <a:rPr kumimoji="1" lang="ko-KR" altLang="en-US" sz="2200" b="1" dirty="0"/>
                  <a:t>높은 확률로 키를 복구</a:t>
                </a:r>
                <a:r>
                  <a:rPr kumimoji="1" lang="ko-KR" altLang="en-US" sz="2200" dirty="0"/>
                  <a:t>할 수 있음</a:t>
                </a:r>
                <a:endParaRPr kumimoji="1" lang="en-US" altLang="ko-KR" sz="2200" dirty="0"/>
              </a:p>
              <a:p>
                <a:endParaRPr kumimoji="1" lang="en-US" altLang="ko-KR" sz="22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sz="2200" dirty="0"/>
                  <a:t>-bit</a:t>
                </a:r>
                <a:r>
                  <a:rPr kumimoji="1" lang="ko-KR" altLang="en-US" sz="2200" dirty="0"/>
                  <a:t> 보안 강도가 절반인 </a:t>
                </a:r>
                <a14:m>
                  <m:oMath xmlns:m="http://schemas.openxmlformats.org/officeDocument/2006/math">
                    <m:r>
                      <a:rPr kumimoji="1" lang="en-US" altLang="ko-KR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sz="22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kumimoji="1" lang="en-US" altLang="ko-KR" sz="2200" dirty="0"/>
                  <a:t>-</a:t>
                </a:r>
                <a:r>
                  <a:rPr kumimoji="1" lang="ko-KR" altLang="en-US" sz="2200" dirty="0"/>
                  <a:t> </a:t>
                </a:r>
                <a:r>
                  <a:rPr kumimoji="1" lang="en-US" altLang="ko-KR" sz="2200" dirty="0"/>
                  <a:t>bit </a:t>
                </a:r>
                <a:r>
                  <a:rPr kumimoji="1" lang="ko-KR" altLang="en-US" sz="2200" dirty="0"/>
                  <a:t>로 감소</a:t>
                </a:r>
                <a:r>
                  <a:rPr kumimoji="1" lang="en-US" altLang="ko-KR" sz="2200" dirty="0"/>
                  <a:t> </a:t>
                </a:r>
                <a:r>
                  <a:rPr kumimoji="1" lang="ko-KR" altLang="en-US" sz="2200" dirty="0"/>
                  <a:t> </a:t>
                </a:r>
                <a:endParaRPr kumimoji="1" lang="ko-Kore-KR" alt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786E9F-1BE2-4B4E-9D66-8F0BB43BD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78" y="1263112"/>
                <a:ext cx="10808921" cy="4495783"/>
              </a:xfrm>
              <a:prstGeom prst="rect">
                <a:avLst/>
              </a:prstGeom>
              <a:blipFill>
                <a:blip r:embed="rId2"/>
                <a:stretch>
                  <a:fillRect l="-587" t="-112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5DE77B9-8CEB-D648-8754-17723609BA8B}"/>
              </a:ext>
            </a:extLst>
          </p:cNvPr>
          <p:cNvSpPr txBox="1"/>
          <p:nvPr/>
        </p:nvSpPr>
        <p:spPr>
          <a:xfrm>
            <a:off x="6118015" y="349399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2-bit</a:t>
            </a:r>
            <a:r>
              <a:rPr kumimoji="1" lang="ko-KR" altLang="en-US" b="1" dirty="0"/>
              <a:t> 키</a:t>
            </a:r>
            <a:r>
              <a:rPr kumimoji="1" lang="en-US" altLang="ko-KR" b="1" dirty="0"/>
              <a:t>  </a:t>
            </a:r>
            <a:r>
              <a:rPr kumimoji="1" lang="en-US" altLang="ko-KR" b="1" dirty="0">
                <a:sym typeface="Wingdings" pitchFamily="2" charset="2"/>
              </a:rPr>
              <a:t> </a:t>
            </a:r>
            <a:r>
              <a:rPr kumimoji="1" lang="en-US" altLang="ko-KR" b="1" dirty="0"/>
              <a:t> </a:t>
            </a:r>
            <a:endParaRPr kumimoji="1" lang="ko-Kore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3E440A-82AA-1A4C-88F2-F187E0ADC84B}"/>
              </a:ext>
            </a:extLst>
          </p:cNvPr>
          <p:cNvSpPr txBox="1"/>
          <p:nvPr/>
        </p:nvSpPr>
        <p:spPr>
          <a:xfrm>
            <a:off x="1043164" y="3092632"/>
            <a:ext cx="347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Known Plaintext-Ciphertext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Attack</a:t>
            </a:r>
            <a:endParaRPr kumimoji="1" lang="ko-Kore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36DAD0-CC66-B14E-A729-5B71123404B1}"/>
              </a:ext>
            </a:extLst>
          </p:cNvPr>
          <p:cNvSpPr txBox="1"/>
          <p:nvPr/>
        </p:nvSpPr>
        <p:spPr>
          <a:xfrm>
            <a:off x="924664" y="2537932"/>
            <a:ext cx="365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Plaintext </a:t>
            </a:r>
            <a:r>
              <a:rPr kumimoji="1" lang="en-US" altLang="ko-Kore-KR" dirty="0">
                <a:sym typeface="Wingdings" pitchFamily="2" charset="2"/>
              </a:rPr>
              <a:t> Encryption  Ciphertext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BE808F-B206-E540-928E-3BB378D79EC1}"/>
              </a:ext>
            </a:extLst>
          </p:cNvPr>
          <p:cNvSpPr txBox="1"/>
          <p:nvPr/>
        </p:nvSpPr>
        <p:spPr>
          <a:xfrm>
            <a:off x="2350008" y="2231835"/>
            <a:ext cx="63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Key?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AE7D76-23E5-FA42-A016-E28045C1B3CE}"/>
              </a:ext>
            </a:extLst>
          </p:cNvPr>
          <p:cNvSpPr/>
          <p:nvPr/>
        </p:nvSpPr>
        <p:spPr>
          <a:xfrm>
            <a:off x="813816" y="2167827"/>
            <a:ext cx="3849624" cy="8033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D099F7-6990-734E-B98F-AC55F09B82E1}"/>
                  </a:ext>
                </a:extLst>
              </p:cNvPr>
              <p:cNvSpPr txBox="1"/>
              <p:nvPr/>
            </p:nvSpPr>
            <p:spPr>
              <a:xfrm>
                <a:off x="7293739" y="3489396"/>
                <a:ext cx="3231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ko-Kore-KR" altLang="en-US" dirty="0"/>
                  <a:t>번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search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(</a:t>
                </a:r>
                <a:r>
                  <a:rPr kumimoji="1" lang="ko-KR" altLang="en-US" dirty="0"/>
                  <a:t>지수 승으로 증가</a:t>
                </a:r>
                <a:r>
                  <a:rPr kumimoji="1" lang="en-US" altLang="ko-KR" dirty="0"/>
                  <a:t>)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D099F7-6990-734E-B98F-AC55F09B8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739" y="3489396"/>
                <a:ext cx="3231719" cy="369332"/>
              </a:xfrm>
              <a:prstGeom prst="rect">
                <a:avLst/>
              </a:prstGeom>
              <a:blipFill>
                <a:blip r:embed="rId3"/>
                <a:stretch>
                  <a:fillRect t="-10000" r="-784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215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92E8BB9-9DBA-C443-BB1D-B38B794ED2EE}"/>
              </a:ext>
            </a:extLst>
          </p:cNvPr>
          <p:cNvSpPr/>
          <p:nvPr/>
        </p:nvSpPr>
        <p:spPr>
          <a:xfrm>
            <a:off x="515349" y="260988"/>
            <a:ext cx="1100429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3500" dirty="0"/>
              <a:t>Quantum Brute force Attack</a:t>
            </a:r>
            <a:endParaRPr lang="ko-Kore-KR" altLang="en-US" sz="3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25F82A-1074-2049-AE37-C2A4C9F3EE5C}"/>
                  </a:ext>
                </a:extLst>
              </p:cNvPr>
              <p:cNvSpPr txBox="1"/>
              <p:nvPr/>
            </p:nvSpPr>
            <p:spPr>
              <a:xfrm>
                <a:off x="136841" y="1252728"/>
                <a:ext cx="11845166" cy="3909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400" b="1" dirty="0"/>
                  <a:t>Grover search </a:t>
                </a:r>
                <a:r>
                  <a:rPr kumimoji="1" lang="ko-Kore-KR" altLang="en-US" sz="2400" b="1" dirty="0"/>
                  <a:t>알고리즘</a:t>
                </a:r>
                <a:endParaRPr kumimoji="1" lang="en-US" altLang="ko-KR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/>
                  <a:t>정렬되지 않은 </a:t>
                </a:r>
                <a14:m>
                  <m:oMath xmlns:m="http://schemas.openxmlformats.org/officeDocument/2006/math">
                    <m:r>
                      <a:rPr kumimoji="1" lang="en-US" altLang="ko-KR" sz="2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ko-Kore-KR" altLang="en-US" sz="2200" dirty="0"/>
                  <a:t>개의</a:t>
                </a:r>
                <a:r>
                  <a:rPr kumimoji="1" lang="ko-KR" altLang="en-US" sz="2200" dirty="0"/>
                  <a:t> 데이터 집합에서 특정 데이터를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ko-KR" altLang="en-US" sz="2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kumimoji="1" lang="ko-KR" altLang="en-US" sz="2200" dirty="0"/>
                  <a:t>번 만에 찾아내는 양자 알고리즘</a:t>
                </a:r>
                <a:endParaRPr kumimoji="1" lang="en-US" altLang="ko-KR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2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2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ko-KR" sz="2200" b="1" dirty="0"/>
                  <a:t>-bit</a:t>
                </a:r>
                <a:r>
                  <a:rPr kumimoji="1" lang="ko-KR" altLang="en-US" sz="2200" b="1" dirty="0"/>
                  <a:t> 키를 사용하는 </a:t>
                </a:r>
                <a:r>
                  <a:rPr kumimoji="1" lang="ko-KR" altLang="en-US" sz="2200" b="1" dirty="0" err="1"/>
                  <a:t>대칭키</a:t>
                </a:r>
                <a:r>
                  <a:rPr kumimoji="1" lang="ko-KR" altLang="en-US" sz="2200" b="1" dirty="0"/>
                  <a:t> 암호에 대한 </a:t>
                </a:r>
                <a:r>
                  <a:rPr kumimoji="1" lang="en-US" altLang="ko-Kore-KR" sz="2200" b="1" dirty="0"/>
                  <a:t>Grover Key search</a:t>
                </a:r>
                <a:r>
                  <a:rPr kumimoji="1" lang="ko-KR" altLang="en-US" sz="2200" b="1" dirty="0"/>
                  <a:t> </a:t>
                </a:r>
                <a:endParaRPr kumimoji="1" lang="en-US" altLang="ko-Kore-KR" sz="2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2200" b="1" dirty="0"/>
              </a:p>
              <a:p>
                <a:pPr marL="914400" lvl="1" indent="-457200">
                  <a:buAutoNum type="arabicParenR"/>
                </a:pPr>
                <a:r>
                  <a:rPr kumimoji="1" lang="en-US" altLang="ko-Kore-KR" sz="2200" dirty="0"/>
                  <a:t>Input Setting </a:t>
                </a:r>
              </a:p>
              <a:p>
                <a:pPr lvl="1"/>
                <a:endParaRPr kumimoji="1" lang="en-US" altLang="ko-Kore-KR" sz="2200" dirty="0"/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ore-KR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ko-Kore-KR" altLang="en-US" sz="2200" dirty="0"/>
                  <a:t>개의</a:t>
                </a:r>
                <a:r>
                  <a:rPr kumimoji="1" lang="ko-KR" altLang="en-US" sz="2200" dirty="0"/>
                  <a:t> </a:t>
                </a:r>
                <a:r>
                  <a:rPr kumimoji="1" lang="ko-KR" altLang="en-US" sz="2200" dirty="0" err="1"/>
                  <a:t>큐비트를</a:t>
                </a:r>
                <a:r>
                  <a:rPr kumimoji="1" lang="ko-KR" altLang="en-US" sz="2200" dirty="0"/>
                  <a:t> 할당한 뒤</a:t>
                </a:r>
                <a:r>
                  <a:rPr kumimoji="1" lang="en-US" altLang="ko-KR" sz="2200" dirty="0"/>
                  <a:t>,</a:t>
                </a:r>
                <a:r>
                  <a:rPr kumimoji="1" lang="ko-KR" altLang="en-US" sz="2200" dirty="0"/>
                  <a:t> </a:t>
                </a:r>
                <a:r>
                  <a:rPr kumimoji="1" lang="en-US" altLang="ko-KR" sz="2200" dirty="0"/>
                  <a:t>Hadamard </a:t>
                </a:r>
                <a:r>
                  <a:rPr kumimoji="1" lang="ko-KR" altLang="en-US" sz="2200" dirty="0"/>
                  <a:t>게이트를 수행 </a:t>
                </a:r>
                <a:r>
                  <a:rPr kumimoji="1" lang="en-US" altLang="ko-KR" sz="2200" dirty="0">
                    <a:sym typeface="Wingdings" pitchFamily="2" charset="2"/>
                  </a:rPr>
                  <a:t></a:t>
                </a:r>
                <a:r>
                  <a:rPr kumimoji="1" lang="ko-KR" altLang="en-US" sz="2200" dirty="0">
                    <a:sym typeface="Wingdings" pitchFamily="2" charset="2"/>
                  </a:rPr>
                  <a:t> </a:t>
                </a:r>
                <a:r>
                  <a:rPr kumimoji="1" lang="ko-KR" altLang="en-US" sz="2200" dirty="0"/>
                  <a:t> </a:t>
                </a:r>
                <a:r>
                  <a:rPr kumimoji="1" lang="ko-KR" altLang="en-US" sz="2200" b="1" dirty="0"/>
                  <a:t>중첩 상태</a:t>
                </a:r>
                <a:r>
                  <a:rPr kumimoji="1" lang="en-US" altLang="ko-KR" sz="2200" b="1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kumimoji="1" lang="en-US" altLang="ko-KR" sz="2200" b="1" dirty="0"/>
                  <a:t>)</a:t>
                </a:r>
                <a:r>
                  <a:rPr kumimoji="1" lang="ko-KR" altLang="en-US" sz="2200" b="1" dirty="0"/>
                  <a:t>의 키를 준비</a:t>
                </a:r>
                <a:endParaRPr kumimoji="1" lang="en-US" altLang="ko-Kore-KR" sz="2200" b="1" dirty="0"/>
              </a:p>
              <a:p>
                <a:pPr lvl="2"/>
                <a:endParaRPr kumimoji="1" lang="en-US" altLang="ko-Kore-KR" sz="2200" dirty="0"/>
              </a:p>
              <a:p>
                <a:endParaRPr kumimoji="1" lang="en-US" altLang="ko-Kore-KR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25F82A-1074-2049-AE37-C2A4C9F3E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41" y="1252728"/>
                <a:ext cx="11845166" cy="3909981"/>
              </a:xfrm>
              <a:prstGeom prst="rect">
                <a:avLst/>
              </a:prstGeom>
              <a:blipFill>
                <a:blip r:embed="rId2"/>
                <a:stretch>
                  <a:fillRect l="-642" t="-161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B480EAA8-C416-F14C-9F78-56DD2619B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91" y="4687271"/>
            <a:ext cx="6256424" cy="95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32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CAD6DC5-0982-1F40-829A-45274E0F5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47" y="1351376"/>
            <a:ext cx="10076033" cy="43969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2DEB24-AA70-4545-BC49-418CB7E980C1}"/>
                  </a:ext>
                </a:extLst>
              </p:cNvPr>
              <p:cNvSpPr txBox="1"/>
              <p:nvPr/>
            </p:nvSpPr>
            <p:spPr>
              <a:xfrm>
                <a:off x="1255056" y="3217440"/>
                <a:ext cx="5669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2DEB24-AA70-4545-BC49-418CB7E98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056" y="3217440"/>
                <a:ext cx="56695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919949C-7370-3249-996D-62CA5003410D}"/>
              </a:ext>
            </a:extLst>
          </p:cNvPr>
          <p:cNvSpPr txBox="1"/>
          <p:nvPr/>
        </p:nvSpPr>
        <p:spPr>
          <a:xfrm>
            <a:off x="4132730" y="5918642"/>
            <a:ext cx="6266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000" b="1" dirty="0"/>
              <a:t>Grover key search </a:t>
            </a:r>
            <a:r>
              <a:rPr kumimoji="1" lang="ko-Kore-KR" altLang="en-US" sz="3000" b="1" dirty="0"/>
              <a:t>구조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F393192-554A-1B4A-94B7-EF0C29EAA02B}"/>
              </a:ext>
            </a:extLst>
          </p:cNvPr>
          <p:cNvSpPr/>
          <p:nvPr/>
        </p:nvSpPr>
        <p:spPr>
          <a:xfrm>
            <a:off x="833718" y="2142564"/>
            <a:ext cx="3003176" cy="169432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CB7E6E-85A2-4949-9427-84B359783AE8}"/>
              </a:ext>
            </a:extLst>
          </p:cNvPr>
          <p:cNvSpPr/>
          <p:nvPr/>
        </p:nvSpPr>
        <p:spPr>
          <a:xfrm>
            <a:off x="515349" y="260988"/>
            <a:ext cx="1100429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3500" dirty="0"/>
              <a:t>Quantum Brute force Attack</a:t>
            </a:r>
            <a:endParaRPr lang="ko-Kore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2282093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BC407D-7A20-4F44-9EDF-EF0C8AD8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710" y="2159939"/>
            <a:ext cx="8327300" cy="3401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2DA7F6-852A-9944-8894-DA00F96C7040}"/>
                  </a:ext>
                </a:extLst>
              </p:cNvPr>
              <p:cNvSpPr txBox="1"/>
              <p:nvPr/>
            </p:nvSpPr>
            <p:spPr>
              <a:xfrm>
                <a:off x="439271" y="1310491"/>
                <a:ext cx="602203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ko-KR" altLang="en-US" sz="2200" dirty="0"/>
                  <a:t>개의 키 값이 모두 존재하는 중첩 상태의 키</a:t>
                </a:r>
                <a:endParaRPr kumimoji="1" lang="en-US" altLang="ko-KR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ko-Kore-KR" altLang="en-US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2DA7F6-852A-9944-8894-DA00F96C7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71" y="1310491"/>
                <a:ext cx="6022033" cy="769441"/>
              </a:xfrm>
              <a:prstGeom prst="rect">
                <a:avLst/>
              </a:prstGeom>
              <a:blipFill>
                <a:blip r:embed="rId3"/>
                <a:stretch>
                  <a:fillRect l="-1053" t="-8197" r="-4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29AC8E7B-36CC-DF45-8483-968586798075}"/>
              </a:ext>
            </a:extLst>
          </p:cNvPr>
          <p:cNvSpPr/>
          <p:nvPr/>
        </p:nvSpPr>
        <p:spPr>
          <a:xfrm>
            <a:off x="515349" y="260988"/>
            <a:ext cx="1100429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3500" dirty="0"/>
              <a:t>Quantum Brute force Attack</a:t>
            </a:r>
            <a:endParaRPr lang="ko-Kore-KR" altLang="en-US" sz="3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93609F-CE2C-7549-B5DA-3BF525F3A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967" y="5801596"/>
            <a:ext cx="6882066" cy="357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69C78F-E86F-2C4A-B09A-85BE7C089009}"/>
                  </a:ext>
                </a:extLst>
              </p:cNvPr>
              <p:cNvSpPr txBox="1"/>
              <p:nvPr/>
            </p:nvSpPr>
            <p:spPr>
              <a:xfrm>
                <a:off x="6866965" y="3054154"/>
                <a:ext cx="3513526" cy="406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kumimoji="1" lang="ko-KR" altLang="en-US" sz="2000" b="1" dirty="0">
                    <a:solidFill>
                      <a:srgbClr val="FF0000"/>
                    </a:solidFill>
                  </a:rPr>
                  <a:t>의 경우의 수를 한번에 표현</a:t>
                </a:r>
                <a:endParaRPr kumimoji="1" lang="ko-Kore-KR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69C78F-E86F-2C4A-B09A-85BE7C089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965" y="3054154"/>
                <a:ext cx="3513526" cy="406265"/>
              </a:xfrm>
              <a:prstGeom prst="rect">
                <a:avLst/>
              </a:prstGeom>
              <a:blipFill>
                <a:blip r:embed="rId5"/>
                <a:stretch>
                  <a:fillRect t="-12121" r="-719" b="-2121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01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CAD6DC5-0982-1F40-829A-45274E0F5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38" y="2614547"/>
            <a:ext cx="9160030" cy="3997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2DEB24-AA70-4545-BC49-418CB7E980C1}"/>
                  </a:ext>
                </a:extLst>
              </p:cNvPr>
              <p:cNvSpPr txBox="1"/>
              <p:nvPr/>
            </p:nvSpPr>
            <p:spPr>
              <a:xfrm>
                <a:off x="1638252" y="4243822"/>
                <a:ext cx="5669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2DEB24-AA70-4545-BC49-418CB7E98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52" y="4243822"/>
                <a:ext cx="56695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F393192-554A-1B4A-94B7-EF0C29EAA02B}"/>
              </a:ext>
            </a:extLst>
          </p:cNvPr>
          <p:cNvSpPr/>
          <p:nvPr/>
        </p:nvSpPr>
        <p:spPr>
          <a:xfrm>
            <a:off x="1137138" y="4997990"/>
            <a:ext cx="3003176" cy="127624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CB7E6E-85A2-4949-9427-84B359783AE8}"/>
              </a:ext>
            </a:extLst>
          </p:cNvPr>
          <p:cNvSpPr/>
          <p:nvPr/>
        </p:nvSpPr>
        <p:spPr>
          <a:xfrm>
            <a:off x="515349" y="260988"/>
            <a:ext cx="1100429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3500" dirty="0"/>
              <a:t>Quantum Brute force Attack</a:t>
            </a:r>
            <a:endParaRPr lang="ko-Kore-KR" altLang="en-US" sz="3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058AE8-D0C2-974C-9F5E-4C9ED0CF34C9}"/>
                  </a:ext>
                </a:extLst>
              </p:cNvPr>
              <p:cNvSpPr txBox="1"/>
              <p:nvPr/>
            </p:nvSpPr>
            <p:spPr>
              <a:xfrm>
                <a:off x="439271" y="1310491"/>
                <a:ext cx="11604715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/>
                  <a:t>중첩 상태의 </a:t>
                </a:r>
                <a14:m>
                  <m:oMath xmlns:m="http://schemas.openxmlformats.org/officeDocument/2006/math">
                    <m:r>
                      <a:rPr kumimoji="1" lang="en-US" altLang="ko-KR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sz="2200" dirty="0"/>
                  <a:t>-qubit</a:t>
                </a:r>
                <a:r>
                  <a:rPr kumimoji="1" lang="ko-KR" altLang="en-US" sz="2200" dirty="0"/>
                  <a:t> 키가 준비되었다면</a:t>
                </a:r>
                <a:r>
                  <a:rPr kumimoji="1" lang="en-US" altLang="ko-KR" sz="2200" dirty="0"/>
                  <a:t>, </a:t>
                </a:r>
                <a:r>
                  <a:rPr kumimoji="1" lang="ko-KR" altLang="en-US" sz="2200" b="1" dirty="0"/>
                  <a:t>입력 </a:t>
                </a:r>
                <a:r>
                  <a:rPr kumimoji="1" lang="ko-KR" altLang="en-US" sz="2200" b="1" dirty="0" err="1"/>
                  <a:t>평문을</a:t>
                </a:r>
                <a:r>
                  <a:rPr kumimoji="1" lang="ko-KR" altLang="en-US" sz="2200" b="1" dirty="0"/>
                  <a:t> 세팅</a:t>
                </a:r>
                <a:r>
                  <a:rPr kumimoji="1" lang="ko-KR" altLang="en-US" sz="2200" dirty="0"/>
                  <a:t> </a:t>
                </a:r>
                <a:r>
                  <a:rPr kumimoji="1" lang="en-US" altLang="ko-KR" sz="2200" dirty="0"/>
                  <a:t>(Known Plaintext-Ciphertext attack)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b="1" dirty="0"/>
                  <a:t>X (NOT)</a:t>
                </a:r>
                <a:r>
                  <a:rPr kumimoji="1" lang="ko-KR" altLang="en-US" sz="2200" b="1" dirty="0"/>
                  <a:t>게이트를</a:t>
                </a:r>
                <a:r>
                  <a:rPr kumimoji="1" lang="en-US" altLang="ko-KR" sz="2200" b="1" dirty="0"/>
                  <a:t> </a:t>
                </a:r>
                <a:r>
                  <a:rPr kumimoji="1" lang="ko-KR" altLang="en-US" sz="2200" dirty="0"/>
                  <a:t>사용하여  </a:t>
                </a:r>
                <a:r>
                  <a:rPr kumimoji="1" lang="ko-KR" altLang="en-US" sz="2200" dirty="0" err="1"/>
                  <a:t>평문</a:t>
                </a:r>
                <a:r>
                  <a:rPr kumimoji="1" lang="ko-KR" altLang="en-US" sz="2200" dirty="0"/>
                  <a:t> 값 세팅 </a:t>
                </a:r>
                <a:endParaRPr kumimoji="1" lang="en-US" altLang="ko-KR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058AE8-D0C2-974C-9F5E-4C9ED0CF3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71" y="1310491"/>
                <a:ext cx="11604715" cy="1107996"/>
              </a:xfrm>
              <a:prstGeom prst="rect">
                <a:avLst/>
              </a:prstGeom>
              <a:blipFill>
                <a:blip r:embed="rId4"/>
                <a:stretch>
                  <a:fillRect l="-546" t="-5682" b="-1136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735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C1FB89-D153-AB45-A8AE-62C99A0D5E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2880" y="1254125"/>
            <a:ext cx="11369675" cy="5603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400" dirty="0"/>
              <a:t>2)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Oracle</a:t>
            </a:r>
            <a:endParaRPr kumimoji="1" lang="en-US" altLang="ko-KR" sz="200" dirty="0"/>
          </a:p>
          <a:p>
            <a:pPr marL="0" indent="0">
              <a:buNone/>
            </a:pPr>
            <a:r>
              <a:rPr kumimoji="1" lang="ko-KR" altLang="en-US" sz="2200" dirty="0"/>
              <a:t>      </a:t>
            </a:r>
            <a:r>
              <a:rPr kumimoji="1" lang="ko-KR" altLang="en-US" sz="2200" b="1" dirty="0"/>
              <a:t>중첩 상태의 키로 입력 </a:t>
            </a:r>
            <a:r>
              <a:rPr kumimoji="1" lang="ko-KR" altLang="en-US" sz="2200" b="1" dirty="0" err="1"/>
              <a:t>평문을</a:t>
            </a:r>
            <a:r>
              <a:rPr kumimoji="1" lang="ko-KR" altLang="en-US" sz="2200" b="1" dirty="0"/>
              <a:t> 암호화</a:t>
            </a:r>
            <a:endParaRPr kumimoji="1" lang="en-US" altLang="ko-KR" sz="2200" b="1" dirty="0"/>
          </a:p>
          <a:p>
            <a:pPr marL="0" indent="0">
              <a:buNone/>
            </a:pPr>
            <a:r>
              <a:rPr kumimoji="1" lang="ko-KR" altLang="en-US" sz="2200" b="1" dirty="0"/>
              <a:t>      타겟 암호화 양자 회로가 구현되어야 함</a:t>
            </a:r>
            <a:endParaRPr kumimoji="1" lang="en-US" altLang="ko-KR" sz="2200" b="1" dirty="0"/>
          </a:p>
          <a:p>
            <a:pPr marL="0" indent="0">
              <a:buNone/>
            </a:pPr>
            <a:r>
              <a:rPr kumimoji="1" lang="ko-KR" altLang="en-US" sz="2200" dirty="0">
                <a:sym typeface="Wingdings" pitchFamily="2" charset="2"/>
              </a:rPr>
              <a:t>         </a:t>
            </a:r>
            <a:r>
              <a:rPr kumimoji="1" lang="en-US" altLang="ko-KR" sz="2200" dirty="0">
                <a:sym typeface="Wingdings" pitchFamily="2" charset="2"/>
              </a:rPr>
              <a:t></a:t>
            </a:r>
            <a:r>
              <a:rPr kumimoji="1" lang="ko-KR" altLang="en-US" sz="2200" dirty="0">
                <a:sym typeface="Wingdings" pitchFamily="2" charset="2"/>
              </a:rPr>
              <a:t>  모든 경우의 키 값으로 암호화 한 </a:t>
            </a:r>
            <a:r>
              <a:rPr kumimoji="1" lang="ko-KR" altLang="en-US" sz="2200" b="1" dirty="0">
                <a:sym typeface="Wingdings" pitchFamily="2" charset="2"/>
              </a:rPr>
              <a:t>중첩 상태의 암호문이 </a:t>
            </a:r>
            <a:r>
              <a:rPr kumimoji="1" lang="ko-KR" altLang="en-US" sz="2200" b="1" dirty="0" err="1">
                <a:sym typeface="Wingdings" pitchFamily="2" charset="2"/>
              </a:rPr>
              <a:t>평문</a:t>
            </a:r>
            <a:r>
              <a:rPr kumimoji="1" lang="ko-KR" altLang="en-US" sz="2200" b="1" dirty="0">
                <a:sym typeface="Wingdings" pitchFamily="2" charset="2"/>
              </a:rPr>
              <a:t> </a:t>
            </a:r>
            <a:r>
              <a:rPr kumimoji="1" lang="ko-KR" altLang="en-US" sz="2200" b="1" dirty="0" err="1">
                <a:sym typeface="Wingdings" pitchFamily="2" charset="2"/>
              </a:rPr>
              <a:t>큐비트에</a:t>
            </a:r>
            <a:r>
              <a:rPr kumimoji="1" lang="ko-KR" altLang="en-US" sz="2200" b="1" dirty="0">
                <a:sym typeface="Wingdings" pitchFamily="2" charset="2"/>
              </a:rPr>
              <a:t> 생성</a:t>
            </a:r>
            <a:endParaRPr kumimoji="1" lang="en-US" altLang="ko-KR" sz="2200" b="1" dirty="0">
              <a:sym typeface="Wingdings" pitchFamily="2" charset="2"/>
            </a:endParaRPr>
          </a:p>
          <a:p>
            <a:pPr marL="0" indent="0">
              <a:buNone/>
            </a:pPr>
            <a:endParaRPr kumimoji="1" lang="ko-Kore-KR" altLang="en-US" sz="2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D0FB28-8CF8-9944-9999-70BE0A8CD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50" y="3136897"/>
            <a:ext cx="8327300" cy="3633832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C51A553-3AF8-5B4B-8885-8072EFE64832}"/>
              </a:ext>
            </a:extLst>
          </p:cNvPr>
          <p:cNvSpPr/>
          <p:nvPr/>
        </p:nvSpPr>
        <p:spPr>
          <a:xfrm>
            <a:off x="4886715" y="3608461"/>
            <a:ext cx="1480556" cy="316226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735BD0-3811-A046-A974-5FDD9B4E98F9}"/>
              </a:ext>
            </a:extLst>
          </p:cNvPr>
          <p:cNvSpPr/>
          <p:nvPr/>
        </p:nvSpPr>
        <p:spPr>
          <a:xfrm>
            <a:off x="515349" y="260988"/>
            <a:ext cx="1100429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3500" dirty="0"/>
              <a:t>Quantum Brute force Attack</a:t>
            </a:r>
            <a:endParaRPr lang="ko-Kore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1626617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7E14F74-1AD9-C945-AFE7-0E6D4A5C9138}"/>
              </a:ext>
            </a:extLst>
          </p:cNvPr>
          <p:cNvSpPr/>
          <p:nvPr/>
        </p:nvSpPr>
        <p:spPr>
          <a:xfrm>
            <a:off x="515349" y="260988"/>
            <a:ext cx="1100429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3500" dirty="0"/>
              <a:t>Quantum Brute force Attack</a:t>
            </a:r>
            <a:endParaRPr lang="ko-Kore-KR" altLang="en-US" sz="3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6D5727-3FEE-DE43-B6CE-34DEFD306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36" y="2627524"/>
            <a:ext cx="5170598" cy="20098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4C866A-F981-2D42-A657-CC87FDB79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530" y="2084158"/>
            <a:ext cx="6256424" cy="3186214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A28C733-5FA4-D74A-95E9-25A1E03C1184}"/>
              </a:ext>
            </a:extLst>
          </p:cNvPr>
          <p:cNvCxnSpPr/>
          <p:nvPr/>
        </p:nvCxnSpPr>
        <p:spPr>
          <a:xfrm>
            <a:off x="5638804" y="1138519"/>
            <a:ext cx="0" cy="563880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EEB1CF-3036-3C4B-89D4-93352B1ECB52}"/>
              </a:ext>
            </a:extLst>
          </p:cNvPr>
          <p:cNvSpPr txBox="1"/>
          <p:nvPr/>
        </p:nvSpPr>
        <p:spPr>
          <a:xfrm>
            <a:off x="2298036" y="5502106"/>
            <a:ext cx="10416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/>
              <a:t>Oracle</a:t>
            </a:r>
            <a:endParaRPr kumimoji="1" lang="ko-Kore-KR" altLang="en-US" sz="25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39AF5CB-D383-7F46-A958-B1FBEA486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893" y="5550224"/>
            <a:ext cx="6256424" cy="3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6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2961D-0559-42AD-9E6F-56DC28D2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Quantum Computer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77569-177F-154C-8E8F-0F41EAAD72A9}"/>
              </a:ext>
            </a:extLst>
          </p:cNvPr>
          <p:cNvSpPr txBox="1"/>
          <p:nvPr/>
        </p:nvSpPr>
        <p:spPr>
          <a:xfrm>
            <a:off x="255804" y="1104213"/>
            <a:ext cx="112746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/>
              <a:t>Quantum Computer</a:t>
            </a:r>
            <a:r>
              <a:rPr kumimoji="1" lang="ko-KR" altLang="en-US" sz="2400" b="1" dirty="0"/>
              <a:t> </a:t>
            </a:r>
            <a:r>
              <a:rPr kumimoji="1" lang="en-US" altLang="ko-KR" sz="2400" dirty="0"/>
              <a:t>?</a:t>
            </a:r>
            <a:endParaRPr kumimoji="1" lang="en-US" altLang="ko-Kore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400" b="1" dirty="0"/>
              <a:t>양자 역학을 적용한 컴퓨터</a:t>
            </a:r>
            <a:endParaRPr kumimoji="1" lang="en-US" altLang="ko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특정 문제에 대해 고전 컴퓨터보다 </a:t>
            </a:r>
            <a:r>
              <a:rPr kumimoji="1" lang="ko-KR" altLang="en-US" sz="2400" b="1" dirty="0"/>
              <a:t>월등한 계산 능력</a:t>
            </a:r>
            <a:r>
              <a:rPr kumimoji="1" lang="ko-KR" altLang="en-US" sz="2400" dirty="0"/>
              <a:t>을 가짐</a:t>
            </a:r>
            <a:endParaRPr kumimoji="1"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국제 대기업 및 국가 규모에서 양자 컴퓨터 개발에 투자 중</a:t>
            </a:r>
            <a:endParaRPr kumimoji="1" lang="en-US" altLang="ko-K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srgbClr val="FF0000"/>
                </a:solidFill>
              </a:rPr>
              <a:t>IBM, Google,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2400" dirty="0">
                <a:solidFill>
                  <a:srgbClr val="FF0000"/>
                </a:solidFill>
              </a:rPr>
              <a:t>Honeywell</a:t>
            </a:r>
            <a:r>
              <a:rPr kumimoji="1" lang="en-US" altLang="ko-KR" sz="2400" dirty="0"/>
              <a:t>, </a:t>
            </a:r>
            <a:r>
              <a:rPr kumimoji="1" lang="en-US" altLang="ko-KR" sz="2400" b="1" dirty="0">
                <a:solidFill>
                  <a:schemeClr val="accent1"/>
                </a:solidFill>
              </a:rPr>
              <a:t>Amazon, Microsoft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등</a:t>
            </a:r>
            <a:endParaRPr kumimoji="1" lang="en-US" altLang="ko-Kore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sz="2400" dirty="0"/>
          </a:p>
        </p:txBody>
      </p:sp>
      <p:pic>
        <p:nvPicPr>
          <p:cNvPr id="12" name="Picture 4" descr="세상 바꿀 양자컴퓨터, 구글이 진짜 개발했을까?">
            <a:extLst>
              <a:ext uri="{FF2B5EF4-FFF2-40B4-BE49-F238E27FC236}">
                <a16:creationId xmlns:a16="http://schemas.microsoft.com/office/drawing/2014/main" id="{C3F71519-FBBB-104C-9A2B-7FFAA5EF3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3"/>
          <a:stretch/>
        </p:blipFill>
        <p:spPr bwMode="auto">
          <a:xfrm>
            <a:off x="586139" y="3315876"/>
            <a:ext cx="5665058" cy="31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295FC5-9950-1A47-8216-BACEF1570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980" y="3373821"/>
            <a:ext cx="5517003" cy="308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31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C11ADE6-140E-8248-B5E3-F8D4D26AB94A}"/>
              </a:ext>
            </a:extLst>
          </p:cNvPr>
          <p:cNvSpPr/>
          <p:nvPr/>
        </p:nvSpPr>
        <p:spPr>
          <a:xfrm>
            <a:off x="515349" y="260988"/>
            <a:ext cx="1100429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3500" dirty="0"/>
              <a:t>Quantum Brute force Attack</a:t>
            </a:r>
            <a:endParaRPr lang="ko-Kore-KR" altLang="en-US" sz="3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53E878-DF17-AF41-A1E6-53F44DEE3112}"/>
              </a:ext>
            </a:extLst>
          </p:cNvPr>
          <p:cNvSpPr txBox="1"/>
          <p:nvPr/>
        </p:nvSpPr>
        <p:spPr>
          <a:xfrm>
            <a:off x="371913" y="1281954"/>
            <a:ext cx="8638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2400" b="1" dirty="0"/>
              <a:t>양자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얽힘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과거에 서로 상호작용한 </a:t>
            </a:r>
            <a:r>
              <a:rPr kumimoji="1" lang="ko-KR" altLang="en-US" sz="2400" dirty="0" err="1"/>
              <a:t>큐비트는</a:t>
            </a:r>
            <a:r>
              <a:rPr kumimoji="1" lang="ko-KR" altLang="en-US" sz="2400" dirty="0"/>
              <a:t> 얽혀있는 상태 </a:t>
            </a:r>
            <a:endParaRPr kumimoji="1"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636FB0-C363-034A-B7DA-98502DC19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4818"/>
            <a:ext cx="6017498" cy="30456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22160D-2E5F-F84B-842E-BEA4CC95C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112" y="2761135"/>
            <a:ext cx="5848426" cy="2608737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99BDFDB-84C0-5349-ABF8-5B26D01D2E5C}"/>
              </a:ext>
            </a:extLst>
          </p:cNvPr>
          <p:cNvCxnSpPr/>
          <p:nvPr/>
        </p:nvCxnSpPr>
        <p:spPr>
          <a:xfrm>
            <a:off x="6096000" y="1927413"/>
            <a:ext cx="0" cy="4706471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A7AE9151-B6EC-6448-BFE4-FCC5D4527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940" y="6010329"/>
            <a:ext cx="5170598" cy="3496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9E76A7-2D21-F04D-885D-109C63C147E7}"/>
              </a:ext>
            </a:extLst>
          </p:cNvPr>
          <p:cNvSpPr txBox="1"/>
          <p:nvPr/>
        </p:nvSpPr>
        <p:spPr>
          <a:xfrm>
            <a:off x="8249471" y="5503785"/>
            <a:ext cx="23355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/>
              <a:t>Diffusion</a:t>
            </a:r>
            <a:r>
              <a:rPr kumimoji="1" lang="ko-KR" altLang="en-US" sz="2200" b="1" dirty="0"/>
              <a:t> </a:t>
            </a:r>
            <a:r>
              <a:rPr kumimoji="1" lang="en-US" altLang="ko-Kore-KR" sz="2200" b="1" dirty="0"/>
              <a:t>operator</a:t>
            </a:r>
            <a:endParaRPr kumimoji="1" lang="ko-Kore-KR" altLang="en-US" sz="2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AEA089-7108-2F45-9F28-4624279FA0CF}"/>
              </a:ext>
            </a:extLst>
          </p:cNvPr>
          <p:cNvSpPr txBox="1"/>
          <p:nvPr/>
        </p:nvSpPr>
        <p:spPr>
          <a:xfrm>
            <a:off x="2339271" y="5487808"/>
            <a:ext cx="16032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/>
              <a:t>After Oracle</a:t>
            </a:r>
            <a:endParaRPr kumimoji="1" lang="ko-Kore-KR" altLang="en-US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3B7D74-1CE2-0C41-9F69-100CEE3CFC0B}"/>
                  </a:ext>
                </a:extLst>
              </p:cNvPr>
              <p:cNvSpPr txBox="1"/>
              <p:nvPr/>
            </p:nvSpPr>
            <p:spPr>
              <a:xfrm>
                <a:off x="8080410" y="2142798"/>
                <a:ext cx="4181145" cy="459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ore-KR" dirty="0"/>
                  <a:t>-qubit search space </a:t>
                </a:r>
                <a:r>
                  <a:rPr kumimoji="1" lang="ko-KR" altLang="en-US" dirty="0"/>
                  <a:t> </a:t>
                </a:r>
                <a:r>
                  <a:rPr kumimoji="1" lang="en-US" altLang="ko-Kore-KR" dirty="0">
                    <a:sym typeface="Wingdings" pitchFamily="2" charset="2"/>
                  </a:rPr>
                  <a:t></a:t>
                </a:r>
                <a:r>
                  <a:rPr kumimoji="1" lang="ko-KR" altLang="en-US" dirty="0">
                    <a:sym typeface="Wingdings" pitchFamily="2" charset="2"/>
                  </a:rPr>
                  <a:t>  </a:t>
                </a:r>
                <a:r>
                  <a:rPr kumimoji="1" lang="en-US" altLang="ko-Kore-K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kumimoji="1" lang="en-US" altLang="ko-Kore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𝜋</m:t>
                        </m:r>
                      </m:num>
                      <m:den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/2</m:t>
                        </m:r>
                      </m:sup>
                    </m:sSup>
                  </m:oMath>
                </a14:m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ore-KR" dirty="0"/>
                  <a:t>(</a:t>
                </a:r>
                <a:r>
                  <a:rPr kumimoji="1" lang="ko-Kore-KR" altLang="en-US" dirty="0"/>
                  <a:t>약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/2</m:t>
                        </m:r>
                      </m:sup>
                    </m:sSup>
                  </m:oMath>
                </a14:m>
                <a:r>
                  <a:rPr kumimoji="1" lang="en-US" altLang="ko-KR" dirty="0"/>
                  <a:t>)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3B7D74-1CE2-0C41-9F69-100CEE3CF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410" y="2142798"/>
                <a:ext cx="4181145" cy="459741"/>
              </a:xfrm>
              <a:prstGeom prst="rect">
                <a:avLst/>
              </a:prstGeom>
              <a:blipFill>
                <a:blip r:embed="rId6"/>
                <a:stretch>
                  <a:fillRect r="-303" b="-108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925F4CD-2A63-5442-913C-8425F9404CF7}"/>
                  </a:ext>
                </a:extLst>
              </p:cNvPr>
              <p:cNvSpPr/>
              <p:nvPr/>
            </p:nvSpPr>
            <p:spPr>
              <a:xfrm>
                <a:off x="8308869" y="1812565"/>
                <a:ext cx="29909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ore-KR" dirty="0"/>
                  <a:t>-bit search space </a:t>
                </a:r>
                <a:r>
                  <a:rPr lang="ko-KR" altLang="en-US" dirty="0"/>
                  <a:t> </a:t>
                </a:r>
                <a:r>
                  <a:rPr lang="en-US" altLang="ko-Kore-KR" dirty="0">
                    <a:sym typeface="Wingdings" pitchFamily="2" charset="2"/>
                  </a:rPr>
                  <a:t></a:t>
                </a:r>
                <a:r>
                  <a:rPr lang="ko-KR" altLang="en-US" dirty="0">
                    <a:sym typeface="Wingdings" pitchFamily="2" charset="2"/>
                  </a:rPr>
                  <a:t>  </a:t>
                </a:r>
                <a:r>
                  <a:rPr lang="en-US" altLang="ko-Kore-K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ore-K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r>
                      <a:rPr lang="en-US" altLang="ko-Kore-K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p>
                      <m:sSupPr>
                        <m:ctrlPr>
                          <a:rPr lang="en-US" altLang="ko-Kore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ore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lang="en-US" altLang="ko-Kore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sup>
                    </m:sSup>
                    <m:r>
                      <a:rPr lang="en-US" altLang="ko-Kore-K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925F4CD-2A63-5442-913C-8425F9404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869" y="1812565"/>
                <a:ext cx="2990947" cy="369332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0267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436A7E-C0C6-AF46-8392-BD9D2AF2C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797" y="2599797"/>
            <a:ext cx="9160030" cy="3997215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047DF6-7C3D-F843-99A2-2716383961D9}"/>
              </a:ext>
            </a:extLst>
          </p:cNvPr>
          <p:cNvSpPr/>
          <p:nvPr/>
        </p:nvSpPr>
        <p:spPr>
          <a:xfrm>
            <a:off x="4579604" y="3094939"/>
            <a:ext cx="1628612" cy="34784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88E89B-94BE-8B49-B245-D2527789C23E}"/>
              </a:ext>
            </a:extLst>
          </p:cNvPr>
          <p:cNvSpPr/>
          <p:nvPr/>
        </p:nvSpPr>
        <p:spPr>
          <a:xfrm>
            <a:off x="515349" y="260988"/>
            <a:ext cx="1100429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3500" dirty="0"/>
              <a:t>Quantum Brute force Attack</a:t>
            </a:r>
            <a:endParaRPr lang="ko-Kore-KR" altLang="en-US" sz="3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EDFC1-3810-934A-8576-B9FBA6C1E361}"/>
              </a:ext>
            </a:extLst>
          </p:cNvPr>
          <p:cNvSpPr txBox="1"/>
          <p:nvPr/>
        </p:nvSpPr>
        <p:spPr>
          <a:xfrm>
            <a:off x="111937" y="1290918"/>
            <a:ext cx="115883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Grover</a:t>
            </a:r>
            <a:r>
              <a:rPr kumimoji="1" lang="ko-KR" altLang="en-US" sz="2200" dirty="0"/>
              <a:t> 알고리즘에서 가장 중요한 부분은</a:t>
            </a:r>
            <a:r>
              <a:rPr kumimoji="1" lang="ko-KR" altLang="en-US" sz="2200" b="1" dirty="0"/>
              <a:t> </a:t>
            </a:r>
            <a:r>
              <a:rPr kumimoji="1" lang="en-US" altLang="ko-KR" sz="2200" b="1" dirty="0"/>
              <a:t>Oracle</a:t>
            </a:r>
            <a:r>
              <a:rPr kumimoji="1" lang="ko-KR" altLang="en-US" sz="2200" dirty="0"/>
              <a:t>이며</a:t>
            </a:r>
            <a:r>
              <a:rPr kumimoji="1" lang="en-US" altLang="ko-KR" sz="2200" b="1" dirty="0"/>
              <a:t> Oracle</a:t>
            </a:r>
            <a:r>
              <a:rPr kumimoji="1" lang="ko-KR" altLang="en-US" sz="2200" b="1" dirty="0"/>
              <a:t>에는 암호화 양자 회로가 자리함</a:t>
            </a: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200" b="1" dirty="0"/>
              <a:t>공격 대상 암호의 암호화 양자 회로를 최적화 구현 하는 것이 가장 중요</a:t>
            </a:r>
            <a:endParaRPr kumimoji="1" lang="ko-Kore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32063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7F08DA-7AD3-AA41-8D47-769A09A80E54}"/>
              </a:ext>
            </a:extLst>
          </p:cNvPr>
          <p:cNvSpPr/>
          <p:nvPr/>
        </p:nvSpPr>
        <p:spPr>
          <a:xfrm>
            <a:off x="515349" y="260988"/>
            <a:ext cx="1100429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3500" dirty="0"/>
              <a:t>Quantum Brute force Attack</a:t>
            </a:r>
            <a:endParaRPr lang="ko-Kore-KR" altLang="en-US" sz="3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DAF20-EA03-FE4E-82A8-2C01E30EAE38}"/>
              </a:ext>
            </a:extLst>
          </p:cNvPr>
          <p:cNvSpPr txBox="1"/>
          <p:nvPr/>
        </p:nvSpPr>
        <p:spPr>
          <a:xfrm>
            <a:off x="196660" y="1264021"/>
            <a:ext cx="11798679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2400" dirty="0"/>
              <a:t>공격자</a:t>
            </a:r>
            <a:r>
              <a:rPr kumimoji="1" lang="ko-KR" altLang="en-US" sz="2400" dirty="0"/>
              <a:t> 입장에서는 </a:t>
            </a:r>
            <a:r>
              <a:rPr kumimoji="1" lang="en-US" altLang="ko-KR" sz="2400" dirty="0"/>
              <a:t>Grover </a:t>
            </a:r>
            <a:r>
              <a:rPr kumimoji="1" lang="ko-KR" altLang="en-US" sz="2400" dirty="0"/>
              <a:t>공격 비용이 낮추는 것이 좋음</a:t>
            </a:r>
            <a:endParaRPr kumimoji="1" lang="en-US" altLang="ko-KR" sz="2400" dirty="0"/>
          </a:p>
          <a:p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000" dirty="0"/>
              <a:t>Grover </a:t>
            </a:r>
            <a:r>
              <a:rPr kumimoji="1" lang="ko-Kore-KR" altLang="en-US" sz="2000" dirty="0"/>
              <a:t>공격</a:t>
            </a:r>
            <a:r>
              <a:rPr kumimoji="1" lang="ko-KR" altLang="en-US" sz="2000" dirty="0"/>
              <a:t> 비용이 낮다는 것  </a:t>
            </a:r>
            <a:r>
              <a:rPr kumimoji="1" lang="en-US" altLang="ko-KR" sz="2000" dirty="0">
                <a:sym typeface="Wingdings" pitchFamily="2" charset="2"/>
              </a:rPr>
              <a:t></a:t>
            </a:r>
            <a:r>
              <a:rPr kumimoji="1" lang="ko-KR" altLang="en-US" sz="2000" dirty="0">
                <a:sym typeface="Wingdings" pitchFamily="2" charset="2"/>
              </a:rPr>
              <a:t>  양자 컴퓨터의 공격에 쉽게 노출되어 보안 강도가 절반으로 감소</a:t>
            </a:r>
            <a:endParaRPr kumimoji="1" lang="en-US" altLang="ko-KR" sz="2000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ym typeface="Wingdings" pitchFamily="2" charset="2"/>
              </a:rPr>
              <a:t>Grover </a:t>
            </a:r>
            <a:r>
              <a:rPr kumimoji="1" lang="ko-KR" altLang="en-US" sz="2000" dirty="0">
                <a:sym typeface="Wingdings" pitchFamily="2" charset="2"/>
              </a:rPr>
              <a:t>공격 비용이 높다면       </a:t>
            </a:r>
            <a:r>
              <a:rPr kumimoji="1" lang="en-US" altLang="ko-KR" sz="2000" dirty="0">
                <a:sym typeface="Wingdings" pitchFamily="2" charset="2"/>
              </a:rPr>
              <a:t></a:t>
            </a:r>
            <a:r>
              <a:rPr kumimoji="1" lang="ko-KR" altLang="en-US" sz="2000" dirty="0">
                <a:sym typeface="Wingdings" pitchFamily="2" charset="2"/>
              </a:rPr>
              <a:t>  양자 컴퓨터의 공격에 내성을 가지고 있다</a:t>
            </a:r>
            <a:endParaRPr kumimoji="1" lang="en-US" altLang="ko-KR" sz="2000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sym typeface="Wingdings" pitchFamily="2" charset="2"/>
            </a:endParaRPr>
          </a:p>
          <a:p>
            <a:pPr lvl="1"/>
            <a:endParaRPr kumimoji="1" lang="en-US" altLang="ko-KR" sz="20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02292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179A9-3885-436C-97B1-4222FC8D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대칭키</a:t>
            </a:r>
            <a:r>
              <a:rPr lang="ko-KR" altLang="en-US" dirty="0"/>
              <a:t> 암호에 대한 양자 후 보안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C0843F-369B-4D28-82E0-8E039C3AC2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52525"/>
            <a:ext cx="12191999" cy="5603875"/>
          </a:xfrm>
        </p:spPr>
        <p:txBody>
          <a:bodyPr/>
          <a:lstStyle/>
          <a:p>
            <a:r>
              <a:rPr lang="en-US" altLang="ko-KR" b="1" dirty="0"/>
              <a:t>NIST</a:t>
            </a:r>
            <a:r>
              <a:rPr lang="ko-KR" altLang="en-US" b="1" dirty="0"/>
              <a:t>에선 </a:t>
            </a:r>
            <a:r>
              <a:rPr lang="ko-KR" altLang="en-US" b="1" dirty="0" err="1"/>
              <a:t>대칭키</a:t>
            </a:r>
            <a:r>
              <a:rPr lang="ko-KR" altLang="en-US" b="1" dirty="0"/>
              <a:t> 암호에 대해 양자 후 보안 강도를 다음과 같이 분류</a:t>
            </a:r>
            <a:endParaRPr lang="en-US" altLang="ko-KR" b="1" dirty="0"/>
          </a:p>
          <a:p>
            <a:pPr lvl="1"/>
            <a:r>
              <a:rPr lang="en-US" altLang="ko-KR" dirty="0"/>
              <a:t>Level 1: AES-128</a:t>
            </a:r>
            <a:r>
              <a:rPr lang="ko-KR" altLang="en-US" dirty="0"/>
              <a:t>의 </a:t>
            </a:r>
            <a:r>
              <a:rPr lang="en-US" altLang="ko-KR" dirty="0"/>
              <a:t>Grover </a:t>
            </a:r>
            <a:r>
              <a:rPr lang="ko-KR" altLang="en-US" dirty="0"/>
              <a:t>알고리즘 수행에 필요한 비용 이상</a:t>
            </a:r>
            <a:endParaRPr lang="en-US" altLang="ko-KR" dirty="0"/>
          </a:p>
          <a:p>
            <a:pPr lvl="1"/>
            <a:r>
              <a:rPr lang="en-US" altLang="ko-KR" dirty="0"/>
              <a:t>Level 3: AES-192</a:t>
            </a:r>
            <a:r>
              <a:rPr lang="ko-KR" altLang="en-US" dirty="0"/>
              <a:t>의 </a:t>
            </a:r>
            <a:r>
              <a:rPr lang="en-US" altLang="ko-KR" dirty="0"/>
              <a:t>Grover </a:t>
            </a:r>
            <a:r>
              <a:rPr lang="ko-KR" altLang="en-US" dirty="0"/>
              <a:t>알고리즘 수행에 필요한 비용 이상</a:t>
            </a:r>
          </a:p>
          <a:p>
            <a:pPr lvl="1"/>
            <a:r>
              <a:rPr lang="en-US" altLang="ko-KR" dirty="0"/>
              <a:t>Level 5: AES-256</a:t>
            </a:r>
            <a:r>
              <a:rPr lang="ko-KR" altLang="en-US" dirty="0"/>
              <a:t>의 </a:t>
            </a:r>
            <a:r>
              <a:rPr lang="en-US" altLang="ko-KR" dirty="0"/>
              <a:t>Grover </a:t>
            </a:r>
            <a:r>
              <a:rPr lang="ko-KR" altLang="en-US" dirty="0"/>
              <a:t>알고리즘 수행에 필요한 비용 이상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B93A6F-9885-4BBD-91A4-30180C8BC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62" y="3219450"/>
            <a:ext cx="8361193" cy="170785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A56DC9A-F54B-4939-B0B6-991C0E2A7A92}"/>
              </a:ext>
            </a:extLst>
          </p:cNvPr>
          <p:cNvSpPr/>
          <p:nvPr/>
        </p:nvSpPr>
        <p:spPr>
          <a:xfrm>
            <a:off x="3043474" y="3226765"/>
            <a:ext cx="547177" cy="32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DFBDA-962F-47A5-BD35-56740A96A84C}"/>
              </a:ext>
            </a:extLst>
          </p:cNvPr>
          <p:cNvSpPr/>
          <p:nvPr/>
        </p:nvSpPr>
        <p:spPr>
          <a:xfrm>
            <a:off x="3043474" y="3900660"/>
            <a:ext cx="547177" cy="32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4095C2-EF12-4649-837E-59B2FC545426}"/>
              </a:ext>
            </a:extLst>
          </p:cNvPr>
          <p:cNvSpPr/>
          <p:nvPr/>
        </p:nvSpPr>
        <p:spPr>
          <a:xfrm>
            <a:off x="3043474" y="4574555"/>
            <a:ext cx="547177" cy="32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0FC376-98BA-4444-945F-4F6293C79A5B}"/>
              </a:ext>
            </a:extLst>
          </p:cNvPr>
          <p:cNvSpPr/>
          <p:nvPr/>
        </p:nvSpPr>
        <p:spPr>
          <a:xfrm>
            <a:off x="1581997" y="5001474"/>
            <a:ext cx="547177" cy="32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878BBB-E053-4240-A05F-0AA931CBFF4D}"/>
              </a:ext>
            </a:extLst>
          </p:cNvPr>
          <p:cNvSpPr/>
          <p:nvPr/>
        </p:nvSpPr>
        <p:spPr>
          <a:xfrm>
            <a:off x="2129173" y="4966323"/>
            <a:ext cx="95067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= Total gates X Total Depth</a:t>
            </a:r>
            <a:r>
              <a:rPr lang="ko-KR" altLang="en-US"/>
              <a:t> 계산 방식을 따름</a:t>
            </a:r>
            <a:r>
              <a:rPr lang="en-US" altLang="ko-KR"/>
              <a:t>,</a:t>
            </a:r>
            <a:r>
              <a:rPr lang="ko-KR" altLang="en-US"/>
              <a:t> 여기서 큐빗은</a:t>
            </a:r>
            <a:r>
              <a:rPr lang="en-US" altLang="ko-KR"/>
              <a:t> </a:t>
            </a:r>
            <a:r>
              <a:rPr lang="ko-KR" altLang="en-US"/>
              <a:t>고려하지 않음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BD08A4-BD73-4AB1-8EFB-285767D19593}"/>
              </a:ext>
            </a:extLst>
          </p:cNvPr>
          <p:cNvSpPr/>
          <p:nvPr/>
        </p:nvSpPr>
        <p:spPr>
          <a:xfrm>
            <a:off x="-188260" y="5643941"/>
            <a:ext cx="12192001" cy="669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다음 연구를 기준점으로 하고 있음 </a:t>
            </a:r>
            <a:r>
              <a:rPr lang="en-US" altLang="ko-KR" dirty="0"/>
              <a:t>(</a:t>
            </a:r>
            <a:r>
              <a:rPr lang="en" altLang="ko-Kore-KR" dirty="0"/>
              <a:t>Applying Grover’s algorithm to AES: quantum resource estimates, </a:t>
            </a:r>
            <a:r>
              <a:rPr lang="en-US" altLang="ko-Kore-KR" dirty="0"/>
              <a:t>PQCrypto’16</a:t>
            </a:r>
            <a:r>
              <a:rPr lang="en" altLang="ko-Kore-KR" dirty="0"/>
              <a:t>)</a:t>
            </a:r>
            <a:endParaRPr lang="en-US" altLang="ko-Kore-KR" dirty="0"/>
          </a:p>
          <a:p>
            <a:r>
              <a:rPr lang="ko-KR" altLang="en-US" dirty="0"/>
              <a:t>           </a:t>
            </a:r>
            <a:endParaRPr lang="en" altLang="ko-Kore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32704E3-45F1-7240-AEA4-7D5AF8B96994}"/>
                  </a:ext>
                </a:extLst>
              </p:cNvPr>
              <p:cNvSpPr/>
              <p:nvPr/>
            </p:nvSpPr>
            <p:spPr>
              <a:xfrm>
                <a:off x="4216734" y="6235041"/>
                <a:ext cx="3758529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/>
                  <a:t>최신 연구 결과는 </a:t>
                </a:r>
                <a:r>
                  <a:rPr lang="en-US" altLang="ko-KR" dirty="0"/>
                  <a:t>AES 128 </a:t>
                </a:r>
                <a:r>
                  <a:rPr lang="ko-KR" altLang="en-US" dirty="0"/>
                  <a:t>기준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157</m:t>
                        </m:r>
                      </m:sup>
                    </m:sSup>
                  </m:oMath>
                </a14:m>
                <a:r>
                  <a:rPr lang="ko-KR" altLang="en-US" dirty="0">
                    <a:solidFill>
                      <a:srgbClr val="FF0000"/>
                    </a:solidFill>
                  </a:rPr>
                  <a:t> </a:t>
                </a:r>
                <a:endParaRPr lang="ko-Kore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32704E3-45F1-7240-AEA4-7D5AF8B96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734" y="6235041"/>
                <a:ext cx="3758529" cy="372410"/>
              </a:xfrm>
              <a:prstGeom prst="rect">
                <a:avLst/>
              </a:prstGeom>
              <a:blipFill>
                <a:blip r:embed="rId3"/>
                <a:stretch>
                  <a:fillRect l="-1689" t="-13333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31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9A4274E-F68E-7F4B-9DA2-1EB44A2B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" altLang="ko-KR" dirty="0"/>
              <a:t>Evaluation of Quantum Cryptanalysis on SPECK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98C4EE-ED95-2A49-93F7-AE8122975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50" y="1638679"/>
            <a:ext cx="8327300" cy="45846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06C4AE-E475-2D41-8FA8-F53FC8686407}"/>
              </a:ext>
            </a:extLst>
          </p:cNvPr>
          <p:cNvSpPr txBox="1"/>
          <p:nvPr/>
        </p:nvSpPr>
        <p:spPr>
          <a:xfrm>
            <a:off x="5285424" y="1088251"/>
            <a:ext cx="162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Quantum gates</a:t>
            </a:r>
            <a:endParaRPr kumimoji="1" lang="ko-Kore-KR" altLang="en-US" dirty="0"/>
          </a:p>
        </p:txBody>
      </p:sp>
      <p:sp>
        <p:nvSpPr>
          <p:cNvPr id="7" name="오른쪽 대괄호[R] 6">
            <a:extLst>
              <a:ext uri="{FF2B5EF4-FFF2-40B4-BE49-F238E27FC236}">
                <a16:creationId xmlns:a16="http://schemas.microsoft.com/office/drawing/2014/main" id="{97F9D6C2-AA36-304B-9D6F-BFCE8CC62168}"/>
              </a:ext>
            </a:extLst>
          </p:cNvPr>
          <p:cNvSpPr/>
          <p:nvPr/>
        </p:nvSpPr>
        <p:spPr>
          <a:xfrm rot="16200000">
            <a:off x="6036832" y="-303402"/>
            <a:ext cx="118334" cy="3722792"/>
          </a:xfrm>
          <a:prstGeom prst="righ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F31BA6-4AC4-C24B-B7A1-C72608E9A1FD}"/>
              </a:ext>
            </a:extLst>
          </p:cNvPr>
          <p:cNvSpPr txBox="1"/>
          <p:nvPr/>
        </p:nvSpPr>
        <p:spPr>
          <a:xfrm>
            <a:off x="8262195" y="131416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Qubits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4A65E-8067-DA4E-95ED-B708CC8D1A8F}"/>
              </a:ext>
            </a:extLst>
          </p:cNvPr>
          <p:cNvSpPr txBox="1"/>
          <p:nvPr/>
        </p:nvSpPr>
        <p:spPr>
          <a:xfrm>
            <a:off x="9146690" y="1321253"/>
            <a:ext cx="141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Circuit Depth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36868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50BC780-935E-A642-AC58-52007C74C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" altLang="ko-KR" dirty="0"/>
              <a:t>Evaluation of Quantum Cryptanalysis on SPECK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53A342-D1DE-FC48-A0E7-D0420766A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5" y="1672508"/>
            <a:ext cx="9160030" cy="469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1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9A4274E-F68E-7F4B-9DA2-1EB44A2B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" altLang="ko-KR" dirty="0"/>
              <a:t>Evaluation of Quantum Cryptanalysis on SPECK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D6D720-624A-F941-8627-0032AC48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41" y="1841634"/>
            <a:ext cx="10076033" cy="432221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63CE9EC-C5BB-6742-9C71-F80682147D25}"/>
              </a:ext>
            </a:extLst>
          </p:cNvPr>
          <p:cNvSpPr/>
          <p:nvPr/>
        </p:nvSpPr>
        <p:spPr>
          <a:xfrm>
            <a:off x="3648634" y="1867538"/>
            <a:ext cx="3173506" cy="338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7C7AB-7018-5044-81A2-788984EC6BAC}"/>
              </a:ext>
            </a:extLst>
          </p:cNvPr>
          <p:cNvSpPr txBox="1"/>
          <p:nvPr/>
        </p:nvSpPr>
        <p:spPr>
          <a:xfrm>
            <a:off x="4662546" y="1405771"/>
            <a:ext cx="120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Total gates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A3CC9A-DDCA-7944-A045-C91E083E21BA}"/>
              </a:ext>
            </a:extLst>
          </p:cNvPr>
          <p:cNvSpPr txBox="1"/>
          <p:nvPr/>
        </p:nvSpPr>
        <p:spPr>
          <a:xfrm>
            <a:off x="7790328" y="1457252"/>
            <a:ext cx="129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/>
                </a:solidFill>
              </a:rPr>
              <a:t>Total Depth</a:t>
            </a:r>
            <a:endParaRPr kumimoji="1" lang="ko-Kore-KR" altLang="en-US" b="1" dirty="0">
              <a:solidFill>
                <a:schemeClr val="accent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3167CB-7333-4A44-9DD6-E18580DABDD4}"/>
              </a:ext>
            </a:extLst>
          </p:cNvPr>
          <p:cNvSpPr/>
          <p:nvPr/>
        </p:nvSpPr>
        <p:spPr>
          <a:xfrm>
            <a:off x="7781363" y="1875185"/>
            <a:ext cx="1290097" cy="33877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2AB25-CEEA-5547-932B-3A6B83C594B7}"/>
              </a:ext>
            </a:extLst>
          </p:cNvPr>
          <p:cNvSpPr txBox="1"/>
          <p:nvPr/>
        </p:nvSpPr>
        <p:spPr>
          <a:xfrm>
            <a:off x="1298448" y="442569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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92295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FCF963D-DB6D-824B-AF5D-7D74491C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73" y="2098663"/>
            <a:ext cx="8327300" cy="209506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01A8A3D-5674-6A42-99F5-2F01B19E3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" altLang="ko-KR" dirty="0"/>
              <a:t>Evaluation of Quantum Cryptanalysis on SPECK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AAC0D-8498-9841-A375-0AA58CEBBE15}"/>
              </a:ext>
            </a:extLst>
          </p:cNvPr>
          <p:cNvSpPr txBox="1"/>
          <p:nvPr/>
        </p:nvSpPr>
        <p:spPr>
          <a:xfrm>
            <a:off x="411920" y="1377213"/>
            <a:ext cx="106307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Grover </a:t>
            </a:r>
            <a:r>
              <a:rPr kumimoji="1" lang="ko-KR" altLang="en-US" sz="2200" dirty="0"/>
              <a:t>알고리즘을 </a:t>
            </a:r>
            <a:r>
              <a:rPr kumimoji="1" lang="ko-KR" altLang="en-US" sz="2200" dirty="0" err="1"/>
              <a:t>대칭키</a:t>
            </a:r>
            <a:r>
              <a:rPr kumimoji="1" lang="ko-KR" altLang="en-US" sz="2200" dirty="0"/>
              <a:t> 블록 암호 </a:t>
            </a:r>
            <a:r>
              <a:rPr kumimoji="1" lang="en-US" altLang="ko-KR" sz="2200" dirty="0"/>
              <a:t>SPECK</a:t>
            </a:r>
            <a:r>
              <a:rPr kumimoji="1" lang="ko-KR" altLang="en-US" sz="2200" dirty="0"/>
              <a:t>에 대한 </a:t>
            </a:r>
            <a:r>
              <a:rPr kumimoji="1" lang="ko-KR" altLang="en-US" sz="2200" b="1" dirty="0"/>
              <a:t>양자 차분 분석에 처음으로 적용 </a:t>
            </a:r>
            <a:endParaRPr kumimoji="1" lang="ko-Kore-KR" altLang="en-US" sz="2200" b="1" dirty="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EF18B7E8-46BF-D94A-B59A-DA33B15BB4C0}"/>
              </a:ext>
            </a:extLst>
          </p:cNvPr>
          <p:cNvCxnSpPr>
            <a:cxnSpLocks/>
          </p:cNvCxnSpPr>
          <p:nvPr/>
        </p:nvCxnSpPr>
        <p:spPr>
          <a:xfrm>
            <a:off x="6087035" y="4127930"/>
            <a:ext cx="1190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7A4B4CEF-7DDE-C143-8F65-687793453102}"/>
              </a:ext>
            </a:extLst>
          </p:cNvPr>
          <p:cNvCxnSpPr>
            <a:cxnSpLocks/>
          </p:cNvCxnSpPr>
          <p:nvPr/>
        </p:nvCxnSpPr>
        <p:spPr>
          <a:xfrm>
            <a:off x="3710253" y="4145587"/>
            <a:ext cx="6111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B377BFE-9D3D-4347-BFD5-5A9DEA81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94" y="4970443"/>
            <a:ext cx="8327300" cy="1261519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53FCFA-C226-CA4B-B5ED-AA66D6168D1D}"/>
              </a:ext>
            </a:extLst>
          </p:cNvPr>
          <p:cNvCxnSpPr>
            <a:cxnSpLocks/>
          </p:cNvCxnSpPr>
          <p:nvPr/>
        </p:nvCxnSpPr>
        <p:spPr>
          <a:xfrm flipH="1">
            <a:off x="922002" y="4500284"/>
            <a:ext cx="8401293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B536DAD1-1F16-D643-9725-A8439FA9FE7A}"/>
              </a:ext>
            </a:extLst>
          </p:cNvPr>
          <p:cNvCxnSpPr>
            <a:cxnSpLocks/>
          </p:cNvCxnSpPr>
          <p:nvPr/>
        </p:nvCxnSpPr>
        <p:spPr>
          <a:xfrm>
            <a:off x="922002" y="6180850"/>
            <a:ext cx="61691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CE6B401D-56A2-D84A-A2A2-7ACBA8AF8BF6}"/>
              </a:ext>
            </a:extLst>
          </p:cNvPr>
          <p:cNvCxnSpPr>
            <a:cxnSpLocks/>
          </p:cNvCxnSpPr>
          <p:nvPr/>
        </p:nvCxnSpPr>
        <p:spPr>
          <a:xfrm>
            <a:off x="8538387" y="5868577"/>
            <a:ext cx="471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DB308F-82DF-1B4E-92ED-3222C30DCB68}"/>
              </a:ext>
            </a:extLst>
          </p:cNvPr>
          <p:cNvSpPr/>
          <p:nvPr/>
        </p:nvSpPr>
        <p:spPr>
          <a:xfrm>
            <a:off x="787276" y="3760652"/>
            <a:ext cx="1846619" cy="498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3117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4BCF07-CE34-9F49-AFB1-2C1B56E9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" altLang="ko-KR" dirty="0"/>
              <a:t>Evaluation of Quantum Cryptanalysis on SPECK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ACD0F9-3679-BF44-8F0D-18A027E6954F}"/>
                  </a:ext>
                </a:extLst>
              </p:cNvPr>
              <p:cNvSpPr txBox="1"/>
              <p:nvPr/>
            </p:nvSpPr>
            <p:spPr>
              <a:xfrm>
                <a:off x="149973" y="1201539"/>
                <a:ext cx="11898257" cy="5213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sz="2400" dirty="0"/>
                  <a:t>블록</a:t>
                </a:r>
                <a:r>
                  <a:rPr kumimoji="1" lang="ko-KR" altLang="en-US" sz="2400" dirty="0"/>
                  <a:t> </a:t>
                </a:r>
                <a:r>
                  <a:rPr kumimoji="1" lang="ko-Kore-KR" altLang="en-US" sz="2400" dirty="0"/>
                  <a:t>암호의</a:t>
                </a:r>
                <a:r>
                  <a:rPr kumimoji="1" lang="ko-KR" altLang="en-US" sz="2400" dirty="0"/>
                  <a:t> 암호화 안전성</a:t>
                </a:r>
                <a:endParaRPr kumimoji="1" lang="en-US" altLang="ko-KR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000" dirty="0" err="1"/>
                  <a:t>평문과</a:t>
                </a:r>
                <a:r>
                  <a:rPr kumimoji="1" lang="ko-KR" altLang="en-US" sz="2000" dirty="0"/>
                  <a:t> 키를 입력 받고 블록 암호의 구조와 연산을 반복하여 </a:t>
                </a:r>
                <a:r>
                  <a:rPr kumimoji="1" lang="ko-KR" altLang="en-US" sz="2000" b="1" dirty="0" err="1"/>
                  <a:t>평문의</a:t>
                </a:r>
                <a:r>
                  <a:rPr kumimoji="1" lang="ko-KR" altLang="en-US" sz="2000" b="1" dirty="0"/>
                  <a:t> 정보가 사라진 암호문을 생성</a:t>
                </a:r>
                <a:endParaRPr kumimoji="1" lang="en-US" altLang="ko-Kore-KR" sz="20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000" b="1" dirty="0"/>
                  <a:t>암호문에서는 </a:t>
                </a:r>
                <a:r>
                  <a:rPr kumimoji="1" lang="ko-KR" altLang="en-US" sz="2000" b="1" dirty="0" err="1"/>
                  <a:t>평문에</a:t>
                </a:r>
                <a:r>
                  <a:rPr kumimoji="1" lang="ko-KR" altLang="en-US" sz="2000" b="1" dirty="0"/>
                  <a:t> 대한 어떤 정보도 얻을 수 없어야 함   </a:t>
                </a:r>
                <a:r>
                  <a:rPr kumimoji="1" lang="en-US" altLang="ko-KR" sz="2000" b="1" dirty="0">
                    <a:sym typeface="Wingdings" pitchFamily="2" charset="2"/>
                  </a:rPr>
                  <a:t></a:t>
                </a:r>
                <a:r>
                  <a:rPr kumimoji="1" lang="ko-KR" altLang="en-US" sz="2000" b="1" dirty="0">
                    <a:sym typeface="Wingdings" pitchFamily="2" charset="2"/>
                  </a:rPr>
                  <a:t>    오직 안전성은 키에만 의존</a:t>
                </a:r>
                <a:endParaRPr kumimoji="1" lang="en-US" altLang="ko-KR" sz="2000" b="1" dirty="0"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000" b="1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2000" b="1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000" b="1" dirty="0">
                    <a:sym typeface="Wingdings" pitchFamily="2" charset="2"/>
                  </a:rPr>
                  <a:t>차분 공격</a:t>
                </a:r>
                <a:endParaRPr kumimoji="1" lang="en-US" altLang="ko-KR" sz="2000" b="1" dirty="0"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sz="2000" dirty="0"/>
                  <a:t>암호화</a:t>
                </a:r>
                <a:r>
                  <a:rPr kumimoji="1" lang="ko-KR" altLang="en-US" sz="2000" dirty="0"/>
                  <a:t> 과정에서 </a:t>
                </a:r>
                <a:r>
                  <a:rPr kumimoji="1" lang="ko-KR" altLang="en-US" sz="2000" b="1" dirty="0"/>
                  <a:t>키 정보를 사라지게 하는 것을 목표</a:t>
                </a:r>
                <a:r>
                  <a:rPr kumimoji="1" lang="ko-KR" altLang="en-US" sz="2000" dirty="0"/>
                  <a:t>로 함</a:t>
                </a:r>
                <a:endParaRPr kumimoji="1" lang="en-US" altLang="ko-KR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/>
                  <a:t> 		           </a:t>
                </a:r>
                <a:r>
                  <a:rPr kumimoji="1" lang="ko-Kore-KR" altLang="en-US" sz="2000" dirty="0"/>
                  <a:t>와</a:t>
                </a:r>
                <a:endParaRPr kumimoji="1" lang="en-US" altLang="ko-Kore-KR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000" dirty="0"/>
                  <a:t>이상적인 경우</a:t>
                </a:r>
                <a:r>
                  <a:rPr kumimoji="1" lang="en-US" altLang="ko-KR" sz="2000" dirty="0"/>
                  <a:t>,</a:t>
                </a:r>
                <a:r>
                  <a:rPr kumimoji="1" lang="ko-KR" altLang="en-US" sz="2000" dirty="0"/>
                  <a:t> </a:t>
                </a:r>
                <a:r>
                  <a:rPr kumimoji="1" lang="ko-KR" altLang="en-US" sz="2000" dirty="0" err="1"/>
                  <a:t>평문</a:t>
                </a:r>
                <a:r>
                  <a:rPr kumimoji="1" lang="en-US" altLang="ko-KR" sz="2000" dirty="0"/>
                  <a:t> P(</a:t>
                </a:r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sz="2000" dirty="0"/>
                  <a:t>-bit )</a:t>
                </a:r>
                <a:r>
                  <a:rPr kumimoji="1" lang="ko-KR" altLang="en-US" sz="2000" dirty="0"/>
                  <a:t>에서 특정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ko-KR" altLang="en-US" sz="20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ko-KR" altLang="en-US" sz="2000" i="1">
                        <a:latin typeface="Cambria Math" panose="02040503050406030204" pitchFamily="18" charset="0"/>
                      </a:rPr>
                      <m:t>에</m:t>
                    </m:r>
                    <m:r>
                      <a:rPr kumimoji="1" lang="ko-KR" alt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sz="2000" i="1" smtClean="0">
                        <a:latin typeface="Cambria Math" panose="02040503050406030204" pitchFamily="18" charset="0"/>
                      </a:rPr>
                      <m:t>대</m:t>
                    </m:r>
                    <m:r>
                      <a:rPr kumimoji="1" lang="ko-KR" altLang="en-US" sz="2000" i="1">
                        <a:latin typeface="Cambria Math" panose="02040503050406030204" pitchFamily="18" charset="0"/>
                      </a:rPr>
                      <m:t>해</m:t>
                    </m:r>
                    <m:r>
                      <a:rPr kumimoji="1" lang="ko-KR" alt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ko-KR" altLang="en-US" sz="20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ore-KR" altLang="en-US" sz="2000" dirty="0"/>
                  <a:t>가 나타날 확률은</a:t>
                </a:r>
                <a:r>
                  <a:rPr kumimoji="1" lang="en-US" altLang="ko-Kore-KR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kumimoji="1" lang="en-US" altLang="ko-Kore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kumimoji="1" lang="en-US" altLang="ko-Kore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ko-Kore-KR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sz="2000" dirty="0"/>
                  <a:t>특정</a:t>
                </a:r>
                <a:r>
                  <a:rPr kumimoji="1" lang="ko-KR" altLang="en-US" sz="2000" dirty="0"/>
                  <a:t> 차분을 가진 </a:t>
                </a:r>
                <a:r>
                  <a:rPr kumimoji="1" lang="ko-KR" altLang="en-US" sz="2000" dirty="0" err="1"/>
                  <a:t>평문</a:t>
                </a:r>
                <a:r>
                  <a:rPr kumimoji="1" lang="ko-KR" altLang="en-US" sz="2000" dirty="0"/>
                  <a:t> 쌍은 키와 무관하게 확률을 갖고 특정 암호문 차분을 가짐</a:t>
                </a:r>
                <a:endParaRPr kumimoji="1" lang="en-US" altLang="ko-Kore-KR" sz="29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sz="2000" dirty="0"/>
                  <a:t>암호에 취약점이 존재한다면 이 확률이 더 크게 나타나고</a:t>
                </a:r>
                <a:r>
                  <a:rPr kumimoji="1" lang="en-US" altLang="ko-Kore-KR" sz="2000" dirty="0"/>
                  <a:t>,</a:t>
                </a:r>
                <a:r>
                  <a:rPr kumimoji="1" lang="ko-Kore-KR" altLang="en-US" sz="2000" dirty="0"/>
                  <a:t> </a:t>
                </a:r>
                <a:r>
                  <a:rPr kumimoji="1" lang="ko-Kore-KR" altLang="en-US" sz="2000" b="1" dirty="0"/>
                  <a:t>이때의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ko-KR" altLang="en-US" sz="20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R" sz="2000" b="1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ko-KR" sz="20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ko-KR" alt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ko-Kore-KR" altLang="en-US" sz="2000" b="1" dirty="0"/>
                  <a:t>를</a:t>
                </a:r>
                <a:r>
                  <a:rPr kumimoji="1" lang="ko-Kore-KR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</a:rPr>
                      <m:t>𝒅𝒊𝒇𝒇𝒆𝒓𝒆𝒏𝒕𝒊𝒂𝒍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ore-KR" altLang="en-US" sz="2000" dirty="0"/>
                  <a:t>이라 부름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ACD0F9-3679-BF44-8F0D-18A027E69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73" y="1201539"/>
                <a:ext cx="11898257" cy="5213671"/>
              </a:xfrm>
              <a:prstGeom prst="rect">
                <a:avLst/>
              </a:prstGeom>
              <a:blipFill>
                <a:blip r:embed="rId3"/>
                <a:stretch>
                  <a:fillRect l="-747" t="-1217" b="-121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02AF084B-E9FD-F440-8FD0-BC49A9AE2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778" y="4019062"/>
            <a:ext cx="1553583" cy="3313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016DC1-10A1-5D4B-A361-BB92022CD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672" y="4018923"/>
            <a:ext cx="2324432" cy="33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36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92B020-6503-524D-9B8A-8F862059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381" y="3100218"/>
            <a:ext cx="6256424" cy="466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050995-1F25-454C-BEA9-03984C50AE3F}"/>
                  </a:ext>
                </a:extLst>
              </p:cNvPr>
              <p:cNvSpPr txBox="1"/>
              <p:nvPr/>
            </p:nvSpPr>
            <p:spPr>
              <a:xfrm>
                <a:off x="548640" y="1304793"/>
                <a:ext cx="10344499" cy="5786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400" b="1" dirty="0"/>
                  <a:t>Chosen Plaintext Attack (</a:t>
                </a:r>
                <a:r>
                  <a:rPr kumimoji="1" lang="ko-Kore-KR" altLang="en-US" sz="2400" b="1" dirty="0"/>
                  <a:t>선택평문공격</a:t>
                </a:r>
                <a:r>
                  <a:rPr kumimoji="1" lang="en-US" altLang="ko-Kore-KR" sz="2400" b="1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공격자가 선택한 </a:t>
                </a:r>
                <a:r>
                  <a:rPr kumimoji="1" lang="ko-KR" altLang="en-US" dirty="0" err="1"/>
                  <a:t>평문들에</a:t>
                </a:r>
                <a:r>
                  <a:rPr kumimoji="1" lang="ko-KR" altLang="en-US" dirty="0"/>
                  <a:t> 대한 암호문이 주어진다는 가정 하에 키를 찾는 공격</a:t>
                </a:r>
                <a:endParaRPr kumimoji="1" lang="ko-Kore-KR" alt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ko-KR" altLang="en-US" sz="20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kumimoji="1" lang="en-US" altLang="ko-KR" sz="20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R" sz="2000" b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ko-KR" sz="20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ko-KR" altLang="en-US" sz="20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kumimoji="1" lang="en-US" altLang="ko-KR" sz="20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R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ore-KR" altLang="en-US" sz="2000" b="1" dirty="0"/>
                  <a:t>를 만족하는 평문쌍들을 획득</a:t>
                </a:r>
                <a:r>
                  <a:rPr kumimoji="1" lang="en-US" altLang="ko-Kore-KR" sz="2000" b="1" dirty="0"/>
                  <a:t>, </a:t>
                </a:r>
                <a:r>
                  <a:rPr kumimoji="1" lang="en-US" altLang="ko-Kore-KR" sz="20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ko-Kore-KR" altLang="en-US" sz="2000" dirty="0"/>
                  <a:t>이에 대응하는 암호문 쌍들 또한 획득</a:t>
                </a:r>
                <a:endParaRPr kumimoji="1" lang="en-US" altLang="ko-Kore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sz="2000" dirty="0"/>
                  <a:t>각 암호문 쌍에 대한 마지막 라운드의 차분인 </a:t>
                </a:r>
                <a:r>
                  <a:rPr kumimoji="1" lang="en-US" altLang="ko-Kore-KR" sz="2000" dirty="0"/>
                  <a:t>(</a:t>
                </a:r>
                <a:r>
                  <a:rPr kumimoji="1" lang="ko-Kore-KR" altLang="en-US" sz="2000" dirty="0"/>
                  <a:t>                   </a:t>
                </a:r>
                <a:r>
                  <a:rPr kumimoji="1" lang="en-US" altLang="ko-Kore-KR" sz="2000" dirty="0"/>
                  <a:t>)</a:t>
                </a:r>
                <a:r>
                  <a:rPr kumimoji="1" lang="ko-Kore-KR" altLang="en-US" sz="2000" dirty="0"/>
                  <a:t> 를 만족하는 라운드 키를 복구</a:t>
                </a:r>
                <a:endParaRPr kumimoji="1" lang="en-US" altLang="ko-Kore-KR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</a:t>
                </a:r>
                <a:r>
                  <a:rPr kumimoji="1" lang="ko-Kore-KR" altLang="en-US" dirty="0"/>
                  <a:t>                    </a:t>
                </a:r>
                <a:r>
                  <a:rPr kumimoji="1" lang="en-US" altLang="ko-Kore-KR" dirty="0"/>
                  <a:t>)</a:t>
                </a:r>
                <a:r>
                  <a:rPr kumimoji="1" lang="ko-Kore-KR" altLang="en-US" dirty="0"/>
                  <a:t> 을 만족하는 라운드 키는 카운트를 </a:t>
                </a:r>
                <a:r>
                  <a:rPr kumimoji="1" lang="en-US" altLang="ko-Kore-KR" dirty="0"/>
                  <a:t>1</a:t>
                </a:r>
                <a:r>
                  <a:rPr kumimoji="1" lang="ko-Kore-KR" altLang="en-US" dirty="0"/>
                  <a:t>씩 증가</a:t>
                </a: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b="1" dirty="0"/>
                  <a:t>최종 카운트가 가장 높은 키가 올바른 라운드 키 후보</a:t>
                </a: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050995-1F25-454C-BEA9-03984C50A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304793"/>
                <a:ext cx="10344499" cy="5786199"/>
              </a:xfrm>
              <a:prstGeom prst="rect">
                <a:avLst/>
              </a:prstGeom>
              <a:blipFill>
                <a:blip r:embed="rId3"/>
                <a:stretch>
                  <a:fillRect l="-859" t="-109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EE3585E1-4D9F-C84E-A7FA-C5D04117F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295" y="4201920"/>
            <a:ext cx="1054952" cy="2982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400BF4-A6C2-914E-9A9D-3F066E78A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467" y="4802598"/>
            <a:ext cx="959047" cy="271123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DF2C262C-9DBF-A440-A03D-E2D1D0E3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" altLang="ko-KR" dirty="0"/>
              <a:t>Evaluation of Quantum Cryptanalysis on SPECK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7953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DC3AF6C-3C98-8E48-ACBB-733E6526D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Quantum Computer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C71C5B-99D9-A54E-BFCD-77F48EF98BB1}"/>
              </a:ext>
            </a:extLst>
          </p:cNvPr>
          <p:cNvSpPr/>
          <p:nvPr/>
        </p:nvSpPr>
        <p:spPr>
          <a:xfrm>
            <a:off x="402683" y="1218334"/>
            <a:ext cx="122696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ore-KR" sz="2400" b="1" dirty="0"/>
              <a:t>양자 컴퓨터에서</a:t>
            </a:r>
            <a:r>
              <a:rPr lang="ko-KR" altLang="en-US" sz="2400" b="1" dirty="0"/>
              <a:t>는</a:t>
            </a:r>
            <a:r>
              <a:rPr lang="ko-KR" altLang="ko-Kore-KR" sz="2400" b="1" dirty="0"/>
              <a:t> </a:t>
            </a:r>
            <a:r>
              <a:rPr lang="ko-KR" altLang="ko-Kore-KR" sz="2400" b="1" dirty="0" err="1"/>
              <a:t>큐비트</a:t>
            </a:r>
            <a:r>
              <a:rPr lang="ko-KR" altLang="en-US" sz="2400" b="1" dirty="0" err="1"/>
              <a:t>라는</a:t>
            </a:r>
            <a:r>
              <a:rPr lang="ko-KR" altLang="en-US" sz="2400" b="1" dirty="0"/>
              <a:t> 양자 비트를 사용</a:t>
            </a:r>
            <a:endParaRPr lang="en-US" altLang="ko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고전 비트는</a:t>
            </a:r>
            <a:r>
              <a:rPr lang="ko-KR" altLang="en-US" sz="2400" dirty="0">
                <a:sym typeface="Wingdings" pitchFamily="2" charset="2"/>
              </a:rPr>
              <a:t> </a:t>
            </a:r>
            <a:r>
              <a:rPr lang="en-US" altLang="ko-KR" sz="2400" dirty="0">
                <a:sym typeface="Wingdings" pitchFamily="2" charset="2"/>
              </a:rPr>
              <a:t>0</a:t>
            </a:r>
            <a:r>
              <a:rPr lang="ko-KR" altLang="en-US" sz="2400" dirty="0">
                <a:sym typeface="Wingdings" pitchFamily="2" charset="2"/>
              </a:rPr>
              <a:t> 아니면 </a:t>
            </a:r>
            <a:r>
              <a:rPr lang="en-US" altLang="ko-KR" sz="2400" dirty="0">
                <a:sym typeface="Wingdings" pitchFamily="2" charset="2"/>
              </a:rPr>
              <a:t>1</a:t>
            </a:r>
            <a:r>
              <a:rPr lang="ko-KR" altLang="en-US" sz="2400" dirty="0">
                <a:sym typeface="Wingdings" pitchFamily="2" charset="2"/>
              </a:rPr>
              <a:t> </a:t>
            </a:r>
            <a:r>
              <a:rPr lang="en-US" altLang="ko-KR" sz="2400" dirty="0">
                <a:sym typeface="Wingdings" pitchFamily="2" charset="2"/>
              </a:rPr>
              <a:t>(</a:t>
            </a:r>
            <a:r>
              <a:rPr lang="ko-KR" altLang="en-US" sz="2400" dirty="0">
                <a:sym typeface="Wingdings" pitchFamily="2" charset="2"/>
              </a:rPr>
              <a:t>북극과 남극</a:t>
            </a:r>
            <a:r>
              <a:rPr lang="en-US" altLang="ko-KR" sz="2400" dirty="0">
                <a:sym typeface="Wingdings" pitchFamily="2" charset="2"/>
              </a:rPr>
              <a:t>)</a:t>
            </a:r>
          </a:p>
          <a:p>
            <a:pPr lvl="1"/>
            <a:endParaRPr lang="en-US" altLang="ko-KR" sz="2400" dirty="0">
              <a:solidFill>
                <a:srgbClr val="FF0000"/>
              </a:solidFill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ym typeface="Wingdings" pitchFamily="2" charset="2"/>
              </a:rPr>
              <a:t>큐비트</a:t>
            </a:r>
            <a:r>
              <a:rPr lang="ko-Kore-KR" altLang="en-US" sz="2400" dirty="0">
                <a:sym typeface="Wingdings" pitchFamily="2" charset="2"/>
              </a:rPr>
              <a:t>는</a:t>
            </a:r>
            <a:r>
              <a:rPr lang="ko-KR" altLang="en-US" sz="2400" dirty="0">
                <a:sym typeface="Wingdings" pitchFamily="2" charset="2"/>
              </a:rPr>
              <a:t> </a:t>
            </a:r>
            <a:r>
              <a:rPr lang="en-US" altLang="ko-KR" sz="2400" dirty="0">
                <a:sym typeface="Wingdings" pitchFamily="2" charset="2"/>
              </a:rPr>
              <a:t>0</a:t>
            </a:r>
            <a:r>
              <a:rPr lang="ko-KR" altLang="en-US" sz="2400" dirty="0">
                <a:sym typeface="Wingdings" pitchFamily="2" charset="2"/>
              </a:rPr>
              <a:t>일 수도 있고 </a:t>
            </a:r>
            <a:r>
              <a:rPr lang="en-US" altLang="ko-KR" sz="2400" dirty="0">
                <a:sym typeface="Wingdings" pitchFamily="2" charset="2"/>
              </a:rPr>
              <a:t>1</a:t>
            </a:r>
            <a:r>
              <a:rPr lang="ko-KR" altLang="en-US" sz="2400" dirty="0">
                <a:sym typeface="Wingdings" pitchFamily="2" charset="2"/>
              </a:rPr>
              <a:t>일 수도 있음 </a:t>
            </a:r>
            <a:r>
              <a:rPr lang="en-US" altLang="ko-KR" sz="2400" dirty="0">
                <a:sym typeface="Wingdings" pitchFamily="2" charset="2"/>
              </a:rPr>
              <a:t>(</a:t>
            </a:r>
            <a:r>
              <a:rPr lang="ko-KR" altLang="en-US" sz="2400" dirty="0">
                <a:sym typeface="Wingdings" pitchFamily="2" charset="2"/>
              </a:rPr>
              <a:t>지구상 어디든 </a:t>
            </a:r>
            <a:r>
              <a:rPr lang="ko-KR" altLang="en-US" sz="2400" dirty="0" err="1">
                <a:sym typeface="Wingdings" pitchFamily="2" charset="2"/>
              </a:rPr>
              <a:t>가르킬</a:t>
            </a:r>
            <a:r>
              <a:rPr lang="ko-KR" altLang="en-US" sz="2400" dirty="0">
                <a:sym typeface="Wingdings" pitchFamily="2" charset="2"/>
              </a:rPr>
              <a:t> 수 있음</a:t>
            </a:r>
            <a:r>
              <a:rPr lang="en-US" altLang="ko-KR" sz="2400" dirty="0">
                <a:sym typeface="Wingdings" pitchFamily="2" charset="2"/>
              </a:rPr>
              <a:t>)</a:t>
            </a:r>
            <a:endParaRPr lang="en-US" altLang="ko-KR" sz="2400" dirty="0">
              <a:solidFill>
                <a:srgbClr val="FF0000"/>
              </a:solidFill>
              <a:sym typeface="Wingdings" pitchFamily="2" charset="2"/>
            </a:endParaRPr>
          </a:p>
          <a:p>
            <a:pPr lvl="2"/>
            <a:r>
              <a:rPr lang="en-US" altLang="ko-KR" sz="2400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altLang="ko-KR" sz="2400" dirty="0">
                <a:sym typeface="Wingdings" pitchFamily="2" charset="2"/>
              </a:rPr>
              <a:t>  </a:t>
            </a:r>
            <a:r>
              <a:rPr lang="ko-KR" altLang="en-US" sz="2400" b="1" dirty="0">
                <a:solidFill>
                  <a:srgbClr val="FF0000"/>
                </a:solidFill>
              </a:rPr>
              <a:t>양자 중첩</a:t>
            </a:r>
            <a:r>
              <a:rPr lang="en-US" altLang="ko-KR" sz="2400" b="1" dirty="0">
                <a:solidFill>
                  <a:srgbClr val="FF0000"/>
                </a:solidFill>
              </a:rPr>
              <a:t>(Superposition)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endParaRPr lang="ko-Kore-KR" altLang="en-US" sz="2400" dirty="0"/>
          </a:p>
          <a:p>
            <a:pPr lvl="2"/>
            <a:endParaRPr lang="en-US" altLang="ko-Kore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ore-KR" altLang="en-US" sz="2400" b="1" dirty="0"/>
          </a:p>
        </p:txBody>
      </p:sp>
      <p:pic>
        <p:nvPicPr>
          <p:cNvPr id="7" name="Google Shape;63;gcc30796b11_2_8">
            <a:extLst>
              <a:ext uri="{FF2B5EF4-FFF2-40B4-BE49-F238E27FC236}">
                <a16:creationId xmlns:a16="http://schemas.microsoft.com/office/drawing/2014/main" id="{2C381F7F-D025-CA47-B900-9AF7069078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32778" y="3249833"/>
            <a:ext cx="3982314" cy="2746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D81F96B-959E-0346-9039-CABDE13B9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184" y="3429000"/>
            <a:ext cx="4495810" cy="238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5E50E86-8D28-B749-B377-7CAF114FDF41}"/>
              </a:ext>
            </a:extLst>
          </p:cNvPr>
          <p:cNvSpPr/>
          <p:nvPr/>
        </p:nvSpPr>
        <p:spPr>
          <a:xfrm>
            <a:off x="9180146" y="4215159"/>
            <a:ext cx="1309886" cy="94488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B8B42E-5B6A-B941-9E3A-761BC7091E93}"/>
              </a:ext>
            </a:extLst>
          </p:cNvPr>
          <p:cNvSpPr txBox="1"/>
          <p:nvPr/>
        </p:nvSpPr>
        <p:spPr>
          <a:xfrm>
            <a:off x="9689003" y="3737638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Superposition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861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32DA28-3E48-D04F-84A7-65077BCD1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44" y="2279010"/>
            <a:ext cx="11083636" cy="242874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1688370-6B95-3E40-AC63-3E2593DE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" altLang="ko-KR" dirty="0"/>
              <a:t>Evaluation of Quantum Cryptanalysis on SPECK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260CD5-B477-5641-AC0A-565B83A03E4F}"/>
                  </a:ext>
                </a:extLst>
              </p:cNvPr>
              <p:cNvSpPr txBox="1"/>
              <p:nvPr/>
            </p:nvSpPr>
            <p:spPr>
              <a:xfrm>
                <a:off x="411920" y="1463049"/>
                <a:ext cx="593098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ko-KR" sz="22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ko-K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kumimoji="1" lang="en-US" altLang="ko-KR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ko-KR" sz="2200" dirty="0"/>
                  <a:t>)</a:t>
                </a:r>
                <a:r>
                  <a:rPr kumimoji="1" lang="ko-KR" altLang="en-US" sz="2200" dirty="0" err="1"/>
                  <a:t>를</a:t>
                </a:r>
                <a:r>
                  <a:rPr kumimoji="1" lang="ko-KR" altLang="en-US" sz="2200" dirty="0"/>
                  <a:t> 만족하는 </a:t>
                </a:r>
                <a:r>
                  <a:rPr kumimoji="1" lang="en-US" altLang="ko-KR" sz="2200" dirty="0"/>
                  <a:t>Plaintext</a:t>
                </a:r>
                <a:r>
                  <a:rPr kumimoji="1" lang="ko-KR" altLang="en-US" sz="2200" dirty="0"/>
                  <a:t>쌍을 찾는 </a:t>
                </a:r>
                <a:r>
                  <a:rPr kumimoji="1" lang="en-US" altLang="ko-Kore-KR" sz="2200" dirty="0"/>
                  <a:t>Oracle</a:t>
                </a:r>
                <a:endParaRPr kumimoji="1" lang="ko-Kore-KR" altLang="en-US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260CD5-B477-5641-AC0A-565B83A03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463049"/>
                <a:ext cx="5930983" cy="430887"/>
              </a:xfrm>
              <a:prstGeom prst="rect">
                <a:avLst/>
              </a:prstGeom>
              <a:blipFill>
                <a:blip r:embed="rId3"/>
                <a:stretch>
                  <a:fillRect l="-1282" t="-14286" b="-2571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A2AC5CB4-0BB8-1F49-B3ED-A1761D30F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630" y="5184895"/>
            <a:ext cx="3899493" cy="4201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3313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338845-11CC-F74A-ADC5-8983A7D11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534" y="4131097"/>
            <a:ext cx="6256424" cy="26191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1623BB-C5A6-1D48-963A-21E830270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787" y="1148956"/>
            <a:ext cx="6256424" cy="2683756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38C42E2A-C957-3549-BA38-FD874EA8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" altLang="ko-KR" dirty="0"/>
              <a:t>Evaluation of Quantum Cryptanalysis on SPECK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FAA6C-14F8-624A-BC37-7A7D24380A70}"/>
              </a:ext>
            </a:extLst>
          </p:cNvPr>
          <p:cNvSpPr txBox="1"/>
          <p:nvPr/>
        </p:nvSpPr>
        <p:spPr>
          <a:xfrm>
            <a:off x="808522" y="3429000"/>
            <a:ext cx="1372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b="1" dirty="0">
              <a:solidFill>
                <a:srgbClr val="FF0000"/>
              </a:solidFill>
            </a:endParaRPr>
          </a:p>
          <a:p>
            <a:r>
              <a:rPr kumimoji="1" lang="ko-Kore-KR" altLang="en-US" b="1" dirty="0">
                <a:solidFill>
                  <a:srgbClr val="FF0000"/>
                </a:solidFill>
              </a:rPr>
              <a:t>    비용 감소</a:t>
            </a: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466A1AAC-33FA-DD43-A4FA-DBA73061A158}"/>
              </a:ext>
            </a:extLst>
          </p:cNvPr>
          <p:cNvSpPr/>
          <p:nvPr/>
        </p:nvSpPr>
        <p:spPr>
          <a:xfrm>
            <a:off x="2252312" y="3690597"/>
            <a:ext cx="202131" cy="39463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6268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FF8F3-C56B-BE42-9E61-E2B76A898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결   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4C696-EA62-9846-96EC-E0BFB6DB3F85}"/>
              </a:ext>
            </a:extLst>
          </p:cNvPr>
          <p:cNvSpPr txBox="1"/>
          <p:nvPr/>
        </p:nvSpPr>
        <p:spPr>
          <a:xfrm>
            <a:off x="411919" y="1362635"/>
            <a:ext cx="110808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2200" b="1" dirty="0"/>
              <a:t>다가오는 양자 컴퓨터 시대</a:t>
            </a:r>
            <a:r>
              <a:rPr kumimoji="1" lang="ko-Kore-KR" altLang="en-US" sz="2200" dirty="0"/>
              <a:t>에 있어</a:t>
            </a:r>
            <a:r>
              <a:rPr kumimoji="1" lang="en-US" altLang="ko-Kore-KR" sz="2200" dirty="0"/>
              <a:t>, </a:t>
            </a:r>
            <a:r>
              <a:rPr kumimoji="1" lang="ko-Kore-KR" altLang="en-US" sz="2200" b="1" dirty="0"/>
              <a:t>블록암호 </a:t>
            </a:r>
            <a:r>
              <a:rPr kumimoji="1" lang="en-US" altLang="ko-Kore-KR" sz="2200" b="1" dirty="0"/>
              <a:t>SPECK</a:t>
            </a:r>
            <a:r>
              <a:rPr kumimoji="1" lang="ko-Kore-KR" altLang="en-US" sz="2200" b="1" dirty="0"/>
              <a:t>에 대한 양자 암호 분석 수행</a:t>
            </a:r>
            <a:endParaRPr kumimoji="1" lang="en-US" altLang="ko-Kore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2200" dirty="0"/>
              <a:t>효율적인 </a:t>
            </a:r>
            <a:r>
              <a:rPr kumimoji="1" lang="en-US" altLang="ko-Kore-KR" sz="2200" dirty="0"/>
              <a:t>Grover </a:t>
            </a:r>
            <a:r>
              <a:rPr kumimoji="1" lang="ko-Kore-KR" altLang="en-US" sz="2200" dirty="0"/>
              <a:t>공격을</a:t>
            </a:r>
            <a:r>
              <a:rPr kumimoji="1" lang="en-US" altLang="ko-Kore-KR" sz="2200" dirty="0"/>
              <a:t> </a:t>
            </a:r>
            <a:r>
              <a:rPr kumimoji="1" lang="ko-Kore-KR" altLang="en-US" sz="2200" dirty="0"/>
              <a:t>위해 </a:t>
            </a:r>
            <a:r>
              <a:rPr kumimoji="1" lang="en-US" altLang="ko-Kore-KR" sz="2200" b="1" dirty="0"/>
              <a:t>SPECK </a:t>
            </a:r>
            <a:r>
              <a:rPr kumimoji="1" lang="ko-Kore-KR" altLang="en-US" sz="2200" b="1" dirty="0"/>
              <a:t>양자 회로를 최적화 구현</a:t>
            </a:r>
            <a:r>
              <a:rPr kumimoji="1" lang="ko-Kore-KR" altLang="en-US" sz="2200" dirty="0"/>
              <a:t>하였음</a:t>
            </a:r>
            <a:endParaRPr kumimoji="1" lang="en-US" altLang="ko-Kore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2200" dirty="0"/>
              <a:t>단순 </a:t>
            </a:r>
            <a:r>
              <a:rPr kumimoji="1" lang="en-US" altLang="ko-Kore-KR" sz="2200" dirty="0"/>
              <a:t>Grover </a:t>
            </a:r>
            <a:r>
              <a:rPr kumimoji="1" lang="ko-Kore-KR" altLang="en-US" sz="2200" dirty="0"/>
              <a:t>키 복구 공격</a:t>
            </a:r>
            <a:r>
              <a:rPr kumimoji="1" lang="en-US" altLang="ko-Kore-KR" sz="2200" dirty="0"/>
              <a:t>(Brute force) </a:t>
            </a:r>
            <a:r>
              <a:rPr kumimoji="1" lang="ko-Kore-KR" altLang="en-US" sz="2200" dirty="0"/>
              <a:t>뿐만 아니라</a:t>
            </a:r>
            <a:r>
              <a:rPr kumimoji="1" lang="en-US" altLang="ko-Kore-KR" sz="2200" dirty="0"/>
              <a:t>, </a:t>
            </a:r>
            <a:r>
              <a:rPr kumimoji="1" lang="ko-Kore-KR" altLang="en-US" sz="2200" b="1" dirty="0"/>
              <a:t>차분 분석에 </a:t>
            </a:r>
            <a:r>
              <a:rPr kumimoji="1" lang="en-US" altLang="ko-Kore-KR" sz="2200" b="1" dirty="0"/>
              <a:t>Grover </a:t>
            </a:r>
            <a:r>
              <a:rPr kumimoji="1" lang="ko-Kore-KR" altLang="en-US" sz="2200" b="1" dirty="0"/>
              <a:t>알고리즘</a:t>
            </a:r>
            <a:r>
              <a:rPr kumimoji="1" lang="en-US" altLang="ko-Kore-KR" sz="2200" b="1" dirty="0"/>
              <a:t> </a:t>
            </a:r>
            <a:r>
              <a:rPr kumimoji="1" lang="ko-Kore-KR" altLang="en-US" sz="2200" b="1" dirty="0"/>
              <a:t>적용</a:t>
            </a:r>
            <a:endParaRPr kumimoji="1" lang="en-US" altLang="ko-Kore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2200" dirty="0"/>
              <a:t>그 결과</a:t>
            </a:r>
            <a:r>
              <a:rPr kumimoji="1" lang="en-US" altLang="ko-Kore-KR" sz="2200" dirty="0"/>
              <a:t>, </a:t>
            </a:r>
            <a:r>
              <a:rPr kumimoji="1" lang="ko-Kore-KR" altLang="en-US" sz="2200" b="1" dirty="0"/>
              <a:t>훨씬 더 적은 비용으로 블록암호 </a:t>
            </a:r>
            <a:r>
              <a:rPr kumimoji="1" lang="en-US" altLang="ko-Kore-KR" sz="2200" b="1" dirty="0"/>
              <a:t>SPECK</a:t>
            </a:r>
            <a:r>
              <a:rPr kumimoji="1" lang="ko-Kore-KR" altLang="en-US" sz="2200" b="1" dirty="0"/>
              <a:t>에 대한 양자 공격이 가능</a:t>
            </a:r>
            <a:endParaRPr kumimoji="1" lang="en-US" altLang="ko-Kore-KR" sz="2200" dirty="0"/>
          </a:p>
        </p:txBody>
      </p:sp>
    </p:spTree>
    <p:extLst>
      <p:ext uri="{BB962C8B-B14F-4D97-AF65-F5344CB8AC3E}">
        <p14:creationId xmlns:p14="http://schemas.microsoft.com/office/powerpoint/2010/main" val="3145071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CE95BA-A21C-BB46-91FB-3825CF69C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58" y="1931969"/>
            <a:ext cx="7570273" cy="165886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425D6BB-8274-5643-99A9-A161040A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ko-KR" altLang="en-US" dirty="0"/>
              <a:t>개 선 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1B4EC3-D689-4542-AD3E-27A1B271E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594" y="2608896"/>
            <a:ext cx="3210535" cy="3050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8851F5-CCDE-2A41-9CEB-37D2C5520A11}"/>
              </a:ext>
            </a:extLst>
          </p:cNvPr>
          <p:cNvSpPr txBox="1"/>
          <p:nvPr/>
        </p:nvSpPr>
        <p:spPr>
          <a:xfrm>
            <a:off x="512358" y="1266273"/>
            <a:ext cx="734277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ore-KR" altLang="en-US" dirty="0"/>
              <a:t>암호화에</a:t>
            </a:r>
            <a:r>
              <a:rPr kumimoji="1" lang="en-US" altLang="ko-Kore-KR" dirty="0"/>
              <a:t> Keyed </a:t>
            </a:r>
            <a:r>
              <a:rPr kumimoji="1" lang="ko-Kore-KR" altLang="en-US" dirty="0"/>
              <a:t>암호화를 사용</a:t>
            </a:r>
            <a:r>
              <a:rPr kumimoji="1" lang="en-US" altLang="ko-Kore-KR" dirty="0"/>
              <a:t>    </a:t>
            </a:r>
            <a:r>
              <a:rPr kumimoji="1" lang="en-US" altLang="ko-Kore-KR" dirty="0">
                <a:sym typeface="Wingdings" pitchFamily="2" charset="2"/>
              </a:rPr>
              <a:t>   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UnKeyed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구현을 통한 비용 감소</a:t>
            </a:r>
            <a:endParaRPr kumimoji="1" lang="en-US" altLang="ko-Kore-KR" dirty="0"/>
          </a:p>
          <a:p>
            <a:pPr marL="342900" indent="-342900">
              <a:buAutoNum type="arabicPeriod"/>
            </a:pPr>
            <a:endParaRPr kumimoji="1" lang="en-US" altLang="ko-Kore-KR" dirty="0"/>
          </a:p>
          <a:p>
            <a:pPr marL="342900" indent="-342900">
              <a:buAutoNum type="arabicPeriod"/>
            </a:pPr>
            <a:endParaRPr kumimoji="1" lang="en-US" altLang="ko-Kore-KR" dirty="0"/>
          </a:p>
          <a:p>
            <a:pPr marL="342900" indent="-342900">
              <a:buAutoNum type="arabicPeriod"/>
            </a:pPr>
            <a:endParaRPr kumimoji="1" lang="en-US" altLang="ko-Kore-KR" dirty="0"/>
          </a:p>
          <a:p>
            <a:pPr marL="342900" indent="-342900">
              <a:buAutoNum type="arabicPeriod"/>
            </a:pPr>
            <a:endParaRPr kumimoji="1" lang="en-US" altLang="ko-Kore-KR" dirty="0"/>
          </a:p>
          <a:p>
            <a:pPr marL="342900" indent="-342900">
              <a:buAutoNum type="arabicPeriod"/>
            </a:pPr>
            <a:endParaRPr kumimoji="1" lang="en-US" altLang="ko-Kore-KR" dirty="0"/>
          </a:p>
          <a:p>
            <a:pPr marL="342900" indent="-342900">
              <a:buAutoNum type="arabicPeriod"/>
            </a:pPr>
            <a:endParaRPr kumimoji="1" lang="en-US" altLang="ko-Kore-KR" dirty="0"/>
          </a:p>
          <a:p>
            <a:pPr marL="342900" indent="-342900">
              <a:buAutoNum type="arabicPeriod"/>
            </a:pPr>
            <a:endParaRPr kumimoji="1" lang="en-US" altLang="ko-Kore-KR" dirty="0"/>
          </a:p>
          <a:p>
            <a:pPr marL="342900" indent="-342900">
              <a:buAutoNum type="arabicPeriod"/>
            </a:pPr>
            <a:endParaRPr kumimoji="1" lang="en-US" altLang="ko-Kore-KR" dirty="0"/>
          </a:p>
          <a:p>
            <a:pPr marL="342900" indent="-342900">
              <a:buAutoNum type="arabicPeriod"/>
            </a:pPr>
            <a:endParaRPr kumimoji="1" lang="en-US" altLang="ko-Kore-KR" dirty="0"/>
          </a:p>
          <a:p>
            <a:pPr marL="342900" indent="-342900">
              <a:buAutoNum type="arabicPeriod"/>
            </a:pPr>
            <a:r>
              <a:rPr kumimoji="1" lang="en-US" altLang="ko-Kore-KR" dirty="0"/>
              <a:t>SPECK</a:t>
            </a:r>
            <a:r>
              <a:rPr kumimoji="1" lang="ko-KR" altLang="en-US" dirty="0"/>
              <a:t> 암호화 회로 최적화</a:t>
            </a:r>
            <a:endParaRPr kumimoji="1" lang="ko-Kore-KR" altLang="en-US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B9E14FB-E58F-4546-ABC8-A80EC58DF522}"/>
              </a:ext>
            </a:extLst>
          </p:cNvPr>
          <p:cNvSpPr/>
          <p:nvPr/>
        </p:nvSpPr>
        <p:spPr>
          <a:xfrm>
            <a:off x="2920481" y="2155371"/>
            <a:ext cx="690465" cy="849086"/>
          </a:xfrm>
          <a:prstGeom prst="round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5B23602-1F1D-8246-B748-7EB4E55E7E29}"/>
              </a:ext>
            </a:extLst>
          </p:cNvPr>
          <p:cNvSpPr/>
          <p:nvPr/>
        </p:nvSpPr>
        <p:spPr>
          <a:xfrm>
            <a:off x="5118999" y="2155371"/>
            <a:ext cx="690465" cy="849086"/>
          </a:xfrm>
          <a:prstGeom prst="round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89239F-810A-CF4F-B7D3-AE63E74B6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38" y="4405594"/>
            <a:ext cx="3759085" cy="2185169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A227AF3-45B2-2F47-8803-C311B92C8BA5}"/>
              </a:ext>
            </a:extLst>
          </p:cNvPr>
          <p:cNvSpPr/>
          <p:nvPr/>
        </p:nvSpPr>
        <p:spPr>
          <a:xfrm>
            <a:off x="4213997" y="4480010"/>
            <a:ext cx="549582" cy="1559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9438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A36476-5E4F-9F4A-A827-6C357D48C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85" y="1543950"/>
            <a:ext cx="9160030" cy="44053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9BC8DE1-21AC-2A48-8D6B-73B5A97007EC}"/>
              </a:ext>
            </a:extLst>
          </p:cNvPr>
          <p:cNvSpPr/>
          <p:nvPr/>
        </p:nvSpPr>
        <p:spPr>
          <a:xfrm>
            <a:off x="2065994" y="3128211"/>
            <a:ext cx="9039721" cy="1232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8BF3DA-3F99-DF4D-B22B-8FBC986088D6}"/>
              </a:ext>
            </a:extLst>
          </p:cNvPr>
          <p:cNvSpPr/>
          <p:nvPr/>
        </p:nvSpPr>
        <p:spPr>
          <a:xfrm>
            <a:off x="2065993" y="4394385"/>
            <a:ext cx="9039721" cy="919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F1BE2-2BD9-2A48-84FF-12E6E30E45C5}"/>
              </a:ext>
            </a:extLst>
          </p:cNvPr>
          <p:cNvSpPr txBox="1"/>
          <p:nvPr/>
        </p:nvSpPr>
        <p:spPr>
          <a:xfrm>
            <a:off x="982562" y="3535951"/>
            <a:ext cx="10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Quantum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C9BACF-D11D-7C4E-9642-45943AB70FFD}"/>
              </a:ext>
            </a:extLst>
          </p:cNvPr>
          <p:cNvSpPr txBox="1"/>
          <p:nvPr/>
        </p:nvSpPr>
        <p:spPr>
          <a:xfrm>
            <a:off x="958505" y="4349692"/>
            <a:ext cx="10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Quantum</a:t>
            </a:r>
            <a:endParaRPr kumimoji="1" lang="ko-Kore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6CCC9B-C824-AF42-990B-1B6CF65E85D3}"/>
              </a:ext>
            </a:extLst>
          </p:cNvPr>
          <p:cNvSpPr txBox="1"/>
          <p:nvPr/>
        </p:nvSpPr>
        <p:spPr>
          <a:xfrm>
            <a:off x="1013705" y="4935093"/>
            <a:ext cx="98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Classical</a:t>
            </a:r>
            <a:endParaRPr kumimoji="1" lang="ko-Kore-KR" altLang="en-US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CD4591A-698A-4045-A0F9-3561282AE52B}"/>
              </a:ext>
            </a:extLst>
          </p:cNvPr>
          <p:cNvCxnSpPr/>
          <p:nvPr/>
        </p:nvCxnSpPr>
        <p:spPr>
          <a:xfrm>
            <a:off x="1505033" y="4684256"/>
            <a:ext cx="0" cy="3014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6C1DA4-22D2-224B-82EE-2962CF807F0E}"/>
              </a:ext>
            </a:extLst>
          </p:cNvPr>
          <p:cNvSpPr txBox="1"/>
          <p:nvPr/>
        </p:nvSpPr>
        <p:spPr>
          <a:xfrm>
            <a:off x="6585853" y="5542326"/>
            <a:ext cx="6623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4.</a:t>
            </a:r>
            <a:r>
              <a:rPr kumimoji="1" lang="ko-Kore-KR" altLang="en-US" sz="2400" dirty="0"/>
              <a:t> </a:t>
            </a:r>
            <a:r>
              <a:rPr kumimoji="1" lang="en-US" altLang="ko-Kore-KR" sz="2500" b="1" dirty="0">
                <a:solidFill>
                  <a:srgbClr val="FF0000"/>
                </a:solidFill>
              </a:rPr>
              <a:t>X</a:t>
            </a:r>
            <a:endParaRPr kumimoji="1" lang="ko-Kore-KR" altLang="en-US" sz="25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F74AD1-51DE-4349-9379-A03819AB07A1}"/>
              </a:ext>
            </a:extLst>
          </p:cNvPr>
          <p:cNvSpPr txBox="1"/>
          <p:nvPr/>
        </p:nvSpPr>
        <p:spPr>
          <a:xfrm>
            <a:off x="439196" y="4534358"/>
            <a:ext cx="426720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dirty="0"/>
              <a:t>3</a:t>
            </a:r>
            <a:r>
              <a:rPr kumimoji="1" lang="en-US" altLang="ko-KR" sz="2500" dirty="0"/>
              <a:t>.</a:t>
            </a:r>
          </a:p>
          <a:p>
            <a:endParaRPr kumimoji="1" lang="en-US" altLang="ko-Kore-KR" sz="2500" dirty="0"/>
          </a:p>
          <a:p>
            <a:endParaRPr kumimoji="1" lang="en-US" altLang="ko-Kore-KR" sz="25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D9BC3DDE-795E-F54E-ADF0-65E551D4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ko-KR" altLang="en-US" dirty="0"/>
              <a:t>개 선 점</a:t>
            </a:r>
          </a:p>
        </p:txBody>
      </p:sp>
    </p:spTree>
    <p:extLst>
      <p:ext uri="{BB962C8B-B14F-4D97-AF65-F5344CB8AC3E}">
        <p14:creationId xmlns:p14="http://schemas.microsoft.com/office/powerpoint/2010/main" val="4079942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FF88C2C-A1C9-DF4D-88C5-21649A0415BC}"/>
              </a:ext>
            </a:extLst>
          </p:cNvPr>
          <p:cNvSpPr txBox="1"/>
          <p:nvPr/>
        </p:nvSpPr>
        <p:spPr>
          <a:xfrm>
            <a:off x="4080063" y="292116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6000" dirty="0"/>
              <a:t>감사합니다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E3DDC6-7C5F-9F43-9397-1DC3DAF6B644}"/>
              </a:ext>
            </a:extLst>
          </p:cNvPr>
          <p:cNvSpPr/>
          <p:nvPr/>
        </p:nvSpPr>
        <p:spPr>
          <a:xfrm>
            <a:off x="80684" y="71717"/>
            <a:ext cx="11949953" cy="1201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2675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9ABB40-8AC8-CE4C-B065-3A163CC594A1}"/>
              </a:ext>
            </a:extLst>
          </p:cNvPr>
          <p:cNvGrpSpPr/>
          <p:nvPr/>
        </p:nvGrpSpPr>
        <p:grpSpPr>
          <a:xfrm>
            <a:off x="2307422" y="2046261"/>
            <a:ext cx="4067243" cy="1569661"/>
            <a:chOff x="1818651" y="2612070"/>
            <a:chExt cx="4067243" cy="156966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DF052D2-5FC9-B846-8F7C-EE5164A37877}"/>
                </a:ext>
              </a:extLst>
            </p:cNvPr>
            <p:cNvGrpSpPr/>
            <p:nvPr/>
          </p:nvGrpSpPr>
          <p:grpSpPr>
            <a:xfrm>
              <a:off x="1818651" y="2612070"/>
              <a:ext cx="4067243" cy="1569661"/>
              <a:chOff x="1651246" y="5145510"/>
              <a:chExt cx="3721224" cy="1569661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F72D7D-605E-5541-B99E-C683003588E4}"/>
                  </a:ext>
                </a:extLst>
              </p:cNvPr>
              <p:cNvSpPr txBox="1"/>
              <p:nvPr/>
            </p:nvSpPr>
            <p:spPr>
              <a:xfrm>
                <a:off x="2629270" y="5145510"/>
                <a:ext cx="27432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00 </a:t>
                </a:r>
              </a:p>
              <a:p>
                <a:r>
                  <a:rPr lang="en-US" altLang="ko-KR" sz="2400" dirty="0"/>
                  <a:t>01  </a:t>
                </a:r>
              </a:p>
              <a:p>
                <a:r>
                  <a:rPr lang="en-US" altLang="ko-KR" sz="2400" dirty="0"/>
                  <a:t>10 </a:t>
                </a:r>
              </a:p>
              <a:p>
                <a:r>
                  <a:rPr lang="en-US" altLang="ko-KR" sz="2400" dirty="0"/>
                  <a:t>11</a:t>
                </a:r>
                <a:endParaRPr lang="ko-KR" altLang="en-US" sz="24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EA53FA-ABC9-C643-B300-30C09C0CB0DD}"/>
                  </a:ext>
                </a:extLst>
              </p:cNvPr>
              <p:cNvSpPr txBox="1"/>
              <p:nvPr/>
            </p:nvSpPr>
            <p:spPr>
              <a:xfrm>
                <a:off x="1651246" y="5145511"/>
                <a:ext cx="80786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2bit</a:t>
                </a:r>
              </a:p>
              <a:p>
                <a:r>
                  <a:rPr lang="en-US" altLang="ko-KR" sz="2400" dirty="0"/>
                  <a:t>2bit</a:t>
                </a:r>
              </a:p>
              <a:p>
                <a:r>
                  <a:rPr lang="en-US" altLang="ko-KR" sz="2400" dirty="0"/>
                  <a:t>2bit</a:t>
                </a:r>
              </a:p>
              <a:p>
                <a:r>
                  <a:rPr lang="en-US" altLang="ko-KR" sz="2400" dirty="0"/>
                  <a:t>2bit</a:t>
                </a:r>
                <a:endParaRPr lang="ko-KR" altLang="en-US" sz="2400" dirty="0"/>
              </a:p>
            </p:txBody>
          </p:sp>
        </p:grpSp>
        <p:sp>
          <p:nvSpPr>
            <p:cNvPr id="6" name="화살표: 오른쪽 12">
              <a:extLst>
                <a:ext uri="{FF2B5EF4-FFF2-40B4-BE49-F238E27FC236}">
                  <a16:creationId xmlns:a16="http://schemas.microsoft.com/office/drawing/2014/main" id="{D9F14794-5462-3F44-911F-618DA6963E1C}"/>
                </a:ext>
              </a:extLst>
            </p:cNvPr>
            <p:cNvSpPr/>
            <p:nvPr/>
          </p:nvSpPr>
          <p:spPr>
            <a:xfrm>
              <a:off x="2588421" y="2769833"/>
              <a:ext cx="234678" cy="150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화살표: 오른쪽 14">
              <a:extLst>
                <a:ext uri="{FF2B5EF4-FFF2-40B4-BE49-F238E27FC236}">
                  <a16:creationId xmlns:a16="http://schemas.microsoft.com/office/drawing/2014/main" id="{DE977422-3EF5-9B49-851B-87CF3458C9FE}"/>
                </a:ext>
              </a:extLst>
            </p:cNvPr>
            <p:cNvSpPr/>
            <p:nvPr/>
          </p:nvSpPr>
          <p:spPr>
            <a:xfrm>
              <a:off x="2588421" y="3163433"/>
              <a:ext cx="234678" cy="150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오른쪽 15">
              <a:extLst>
                <a:ext uri="{FF2B5EF4-FFF2-40B4-BE49-F238E27FC236}">
                  <a16:creationId xmlns:a16="http://schemas.microsoft.com/office/drawing/2014/main" id="{B915A336-9F4C-DE4F-A876-7D37D706606D}"/>
                </a:ext>
              </a:extLst>
            </p:cNvPr>
            <p:cNvSpPr/>
            <p:nvPr/>
          </p:nvSpPr>
          <p:spPr>
            <a:xfrm>
              <a:off x="2595462" y="3494583"/>
              <a:ext cx="234678" cy="150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 16">
              <a:extLst>
                <a:ext uri="{FF2B5EF4-FFF2-40B4-BE49-F238E27FC236}">
                  <a16:creationId xmlns:a16="http://schemas.microsoft.com/office/drawing/2014/main" id="{BEBA8224-6D05-2140-8810-B1B3E07C027E}"/>
                </a:ext>
              </a:extLst>
            </p:cNvPr>
            <p:cNvSpPr/>
            <p:nvPr/>
          </p:nvSpPr>
          <p:spPr>
            <a:xfrm>
              <a:off x="2595462" y="3863572"/>
              <a:ext cx="234678" cy="150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2EEB90-9364-844B-AA1F-3EDAAFFD2D03}"/>
              </a:ext>
            </a:extLst>
          </p:cNvPr>
          <p:cNvSpPr txBox="1"/>
          <p:nvPr/>
        </p:nvSpPr>
        <p:spPr>
          <a:xfrm>
            <a:off x="411920" y="1209053"/>
            <a:ext cx="96826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b="1" dirty="0"/>
              <a:t>고전 컴퓨터</a:t>
            </a:r>
            <a:endParaRPr kumimoji="1" lang="en-US" altLang="ko-KR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0</a:t>
            </a:r>
            <a:r>
              <a:rPr kumimoji="1" lang="ko-KR" altLang="en-US" sz="2400" dirty="0"/>
              <a:t> 아니면 </a:t>
            </a:r>
            <a:r>
              <a:rPr kumimoji="1" lang="en-US" altLang="ko-KR" sz="2400" dirty="0"/>
              <a:t>1</a:t>
            </a:r>
            <a:r>
              <a:rPr kumimoji="1" lang="ko-KR" altLang="en-US" sz="2400" dirty="0"/>
              <a:t>을 결정하는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비트</a:t>
            </a:r>
            <a:r>
              <a:rPr kumimoji="1" lang="en-US" altLang="ko-KR" sz="2400" dirty="0"/>
              <a:t> (on-off)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lvl="1"/>
            <a:endParaRPr kumimoji="1" lang="en-US" altLang="ko-Kore-K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b="1" dirty="0"/>
              <a:t>양자 컴퓨터</a:t>
            </a:r>
            <a:endParaRPr kumimoji="1" lang="en-US" altLang="ko-KR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0</a:t>
            </a:r>
            <a:r>
              <a:rPr kumimoji="1" lang="ko-KR" altLang="en-US" sz="2400" dirty="0"/>
              <a:t>과 </a:t>
            </a:r>
            <a:r>
              <a:rPr kumimoji="1" lang="en-US" altLang="ko-KR" sz="2400" dirty="0"/>
              <a:t>1</a:t>
            </a:r>
            <a:r>
              <a:rPr kumimoji="1" lang="ko-KR" altLang="en-US" sz="2400" dirty="0"/>
              <a:t>이 확률로서 동시에 존재하는 중첩 상태의 </a:t>
            </a:r>
            <a:r>
              <a:rPr kumimoji="1" lang="ko-KR" altLang="en-US" sz="2400" dirty="0" err="1"/>
              <a:t>큐비트</a:t>
            </a:r>
            <a:endParaRPr kumimoji="1" lang="ko-Kore-KR" altLang="en-US" sz="24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7A64C3E1-6189-CA44-84C4-BAEE1E62A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Quantum Computer</a:t>
            </a:r>
            <a:endParaRPr lang="ko-KR" altLang="en-US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13AE6B-8380-644A-8689-2ACF6393D78A}"/>
              </a:ext>
            </a:extLst>
          </p:cNvPr>
          <p:cNvGrpSpPr/>
          <p:nvPr/>
        </p:nvGrpSpPr>
        <p:grpSpPr>
          <a:xfrm>
            <a:off x="3549059" y="4907080"/>
            <a:ext cx="2546941" cy="1569660"/>
            <a:chOff x="7056638" y="2612071"/>
            <a:chExt cx="2546941" cy="156966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4A3DCAB-55F2-5143-98AD-40D932BD8061}"/>
                </a:ext>
              </a:extLst>
            </p:cNvPr>
            <p:cNvGrpSpPr/>
            <p:nvPr/>
          </p:nvGrpSpPr>
          <p:grpSpPr>
            <a:xfrm>
              <a:off x="7056638" y="2612071"/>
              <a:ext cx="2546941" cy="1569660"/>
              <a:chOff x="6035707" y="5121210"/>
              <a:chExt cx="2546941" cy="156966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71E147-D4F6-584A-8A04-773E0757C526}"/>
                  </a:ext>
                </a:extLst>
              </p:cNvPr>
              <p:cNvSpPr txBox="1"/>
              <p:nvPr/>
            </p:nvSpPr>
            <p:spPr>
              <a:xfrm>
                <a:off x="6035707" y="5583129"/>
                <a:ext cx="12695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2 Qubit</a:t>
                </a:r>
                <a:endParaRPr lang="ko-KR" altLang="en-US" sz="24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921F8B-171C-CE40-9473-D9511AA8AB97}"/>
                  </a:ext>
                </a:extLst>
              </p:cNvPr>
              <p:cNvSpPr txBox="1"/>
              <p:nvPr/>
            </p:nvSpPr>
            <p:spPr>
              <a:xfrm>
                <a:off x="7620901" y="5121210"/>
                <a:ext cx="96174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00</a:t>
                </a:r>
              </a:p>
              <a:p>
                <a:r>
                  <a:rPr lang="en-US" altLang="ko-KR" sz="2400" dirty="0"/>
                  <a:t>01</a:t>
                </a:r>
              </a:p>
              <a:p>
                <a:r>
                  <a:rPr lang="en-US" altLang="ko-KR" sz="2400" dirty="0"/>
                  <a:t>10</a:t>
                </a:r>
              </a:p>
              <a:p>
                <a:r>
                  <a:rPr lang="en-US" altLang="ko-KR" sz="2400" dirty="0"/>
                  <a:t>11</a:t>
                </a:r>
              </a:p>
            </p:txBody>
          </p:sp>
        </p:grpSp>
        <p:cxnSp>
          <p:nvCxnSpPr>
            <p:cNvPr id="16" name="직선 연결선 19">
              <a:extLst>
                <a:ext uri="{FF2B5EF4-FFF2-40B4-BE49-F238E27FC236}">
                  <a16:creationId xmlns:a16="http://schemas.microsoft.com/office/drawing/2014/main" id="{DDC51475-60F8-4947-9837-045EF605B2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4034" y="2980001"/>
              <a:ext cx="437798" cy="3868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21">
              <a:extLst>
                <a:ext uri="{FF2B5EF4-FFF2-40B4-BE49-F238E27FC236}">
                  <a16:creationId xmlns:a16="http://schemas.microsoft.com/office/drawing/2014/main" id="{2D418DC3-E2AB-F54A-B09F-1C3A3B15AFBE}"/>
                </a:ext>
              </a:extLst>
            </p:cNvPr>
            <p:cNvCxnSpPr>
              <a:cxnSpLocks/>
            </p:cNvCxnSpPr>
            <p:nvPr/>
          </p:nvCxnSpPr>
          <p:spPr>
            <a:xfrm>
              <a:off x="8216554" y="3383440"/>
              <a:ext cx="425278" cy="186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22">
              <a:extLst>
                <a:ext uri="{FF2B5EF4-FFF2-40B4-BE49-F238E27FC236}">
                  <a16:creationId xmlns:a16="http://schemas.microsoft.com/office/drawing/2014/main" id="{B9F88F69-3DD0-4F48-A9D7-A362990FF2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6554" y="3238893"/>
              <a:ext cx="425278" cy="128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23">
              <a:extLst>
                <a:ext uri="{FF2B5EF4-FFF2-40B4-BE49-F238E27FC236}">
                  <a16:creationId xmlns:a16="http://schemas.microsoft.com/office/drawing/2014/main" id="{21B62C32-5C8B-E942-A794-99727AE7F0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4034" y="3373910"/>
              <a:ext cx="437798" cy="4708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Google Shape;63;gcc30796b11_2_8">
            <a:extLst>
              <a:ext uri="{FF2B5EF4-FFF2-40B4-BE49-F238E27FC236}">
                <a16:creationId xmlns:a16="http://schemas.microsoft.com/office/drawing/2014/main" id="{3BB65AC9-593E-0F45-BE47-8BAE58E96DC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9044" y="4900064"/>
            <a:ext cx="2087344" cy="1398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8924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7FBBD6E-0013-D040-B947-A8F485A8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Quantum Computer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1102DF-2DB2-C34B-A66C-3B16682AF350}"/>
              </a:ext>
            </a:extLst>
          </p:cNvPr>
          <p:cNvSpPr txBox="1"/>
          <p:nvPr/>
        </p:nvSpPr>
        <p:spPr>
          <a:xfrm>
            <a:off x="341745" y="1146033"/>
            <a:ext cx="11083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양자 컴퓨터는 중첩 상태로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모든 경우의 수에 대한 계산을 한번에 수행</a:t>
            </a:r>
            <a:endParaRPr kumimoji="1" lang="en-US" altLang="ko-KR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딥 러닝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시뮬레이션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화학 분야에서 강세</a:t>
            </a:r>
            <a:endParaRPr kumimoji="1"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단순 계산 같은 경우에는 </a:t>
            </a:r>
            <a:r>
              <a:rPr kumimoji="1" lang="en-US" altLang="ko-KR" sz="2400" dirty="0"/>
              <a:t>(Ex : 2037373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X  393939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=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?)</a:t>
            </a:r>
            <a:r>
              <a:rPr kumimoji="1" lang="ko-KR" altLang="en-US" sz="2400" dirty="0"/>
              <a:t>  고전 컴퓨터가 더 우수</a:t>
            </a:r>
            <a:endParaRPr kumimoji="1"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ko-Kore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0528DB-BF59-064D-B94D-E27086FD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11" y="2870955"/>
            <a:ext cx="4616752" cy="32650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DA1089-9C7A-FD43-B1B1-2F701EDD9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346" y="2837441"/>
            <a:ext cx="4616751" cy="3298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9C61DF-C474-544A-902B-080684B7298D}"/>
              </a:ext>
            </a:extLst>
          </p:cNvPr>
          <p:cNvSpPr txBox="1"/>
          <p:nvPr/>
        </p:nvSpPr>
        <p:spPr>
          <a:xfrm>
            <a:off x="2984164" y="6298325"/>
            <a:ext cx="13401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600" b="1" dirty="0"/>
              <a:t>Classical</a:t>
            </a:r>
            <a:endParaRPr kumimoji="1" lang="ko-Kore-KR" altLang="en-US" sz="2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70F7F-3042-CA42-8E89-2578065AF821}"/>
              </a:ext>
            </a:extLst>
          </p:cNvPr>
          <p:cNvSpPr txBox="1"/>
          <p:nvPr/>
        </p:nvSpPr>
        <p:spPr>
          <a:xfrm>
            <a:off x="8259227" y="6288676"/>
            <a:ext cx="1398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Quantum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7497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Quantum Computer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0" y="1094703"/>
            <a:ext cx="3984666" cy="5240390"/>
            <a:chOff x="279395" y="1152525"/>
            <a:chExt cx="5611930" cy="7380468"/>
          </a:xfrm>
        </p:grpSpPr>
        <p:grpSp>
          <p:nvGrpSpPr>
            <p:cNvPr id="6" name="그룹 5"/>
            <p:cNvGrpSpPr/>
            <p:nvPr/>
          </p:nvGrpSpPr>
          <p:grpSpPr>
            <a:xfrm>
              <a:off x="411163" y="1152525"/>
              <a:ext cx="5480162" cy="2505075"/>
              <a:chOff x="411163" y="1152525"/>
              <a:chExt cx="11464004" cy="524039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1163" y="1152525"/>
                <a:ext cx="10039350" cy="1581150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163" y="2746480"/>
                <a:ext cx="5037400" cy="3646435"/>
              </a:xfrm>
              <a:prstGeom prst="rect">
                <a:avLst/>
              </a:prstGeom>
            </p:spPr>
          </p:pic>
          <p:pic>
            <p:nvPicPr>
              <p:cNvPr id="3074" name="Picture 2" descr="https://image.zdnet.co.kr/2012/02/28/CWFhp0VKAl9uLx51QWja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96"/>
              <a:stretch/>
            </p:blipFill>
            <p:spPr bwMode="auto">
              <a:xfrm>
                <a:off x="5682914" y="2746480"/>
                <a:ext cx="6192253" cy="3630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1754100" y="1152525"/>
                <a:ext cx="3928814" cy="71237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922542" y="2201413"/>
                <a:ext cx="2673521" cy="5322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279395" y="3980033"/>
              <a:ext cx="5472864" cy="4552960"/>
              <a:chOff x="582276" y="8176952"/>
              <a:chExt cx="5472864" cy="455296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276" y="9041305"/>
                <a:ext cx="5472864" cy="3688607"/>
              </a:xfrm>
              <a:prstGeom prst="rect">
                <a:avLst/>
              </a:prstGeom>
            </p:spPr>
          </p:pic>
          <p:grpSp>
            <p:nvGrpSpPr>
              <p:cNvPr id="18" name="그룹 17"/>
              <p:cNvGrpSpPr/>
              <p:nvPr/>
            </p:nvGrpSpPr>
            <p:grpSpPr>
              <a:xfrm>
                <a:off x="582276" y="8608642"/>
                <a:ext cx="5472864" cy="371373"/>
                <a:chOff x="582276" y="8444163"/>
                <a:chExt cx="8001000" cy="542925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2276" y="8444163"/>
                  <a:ext cx="8001000" cy="542925"/>
                </a:xfrm>
                <a:prstGeom prst="rect">
                  <a:avLst/>
                </a:prstGeom>
              </p:spPr>
            </p:pic>
            <p:sp>
              <p:nvSpPr>
                <p:cNvPr id="14" name="직사각형 13"/>
                <p:cNvSpPr/>
                <p:nvPr/>
              </p:nvSpPr>
              <p:spPr>
                <a:xfrm>
                  <a:off x="2105772" y="8498380"/>
                  <a:ext cx="2613362" cy="47338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" name="그룹 16"/>
              <p:cNvGrpSpPr/>
              <p:nvPr/>
            </p:nvGrpSpPr>
            <p:grpSpPr>
              <a:xfrm>
                <a:off x="582276" y="8176952"/>
                <a:ext cx="5472864" cy="411842"/>
                <a:chOff x="582276" y="7577388"/>
                <a:chExt cx="10585698" cy="796591"/>
              </a:xfrm>
            </p:grpSpPr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 rotWithShape="1">
                <a:blip r:embed="rId7"/>
                <a:srcRect b="43492"/>
                <a:stretch/>
              </p:blipFill>
              <p:spPr>
                <a:xfrm>
                  <a:off x="582276" y="7577388"/>
                  <a:ext cx="10201275" cy="796591"/>
                </a:xfrm>
                <a:prstGeom prst="rect">
                  <a:avLst/>
                </a:prstGeom>
              </p:spPr>
            </p:pic>
            <p:sp>
              <p:nvSpPr>
                <p:cNvPr id="13" name="직사각형 12"/>
                <p:cNvSpPr/>
                <p:nvPr/>
              </p:nvSpPr>
              <p:spPr>
                <a:xfrm>
                  <a:off x="7315361" y="7729286"/>
                  <a:ext cx="2264447" cy="57279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 rotWithShape="1"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57858" r="94123" b="1"/>
                <a:stretch/>
              </p:blipFill>
              <p:spPr>
                <a:xfrm>
                  <a:off x="10568400" y="7712242"/>
                  <a:ext cx="599574" cy="59405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5" name="그룹 24"/>
          <p:cNvGrpSpPr/>
          <p:nvPr/>
        </p:nvGrpSpPr>
        <p:grpSpPr>
          <a:xfrm>
            <a:off x="4085231" y="1462310"/>
            <a:ext cx="8003039" cy="4967778"/>
            <a:chOff x="4085231" y="1062832"/>
            <a:chExt cx="7427627" cy="4610599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85231" y="1063290"/>
              <a:ext cx="3449856" cy="46101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2" name="그룹 21"/>
            <p:cNvGrpSpPr/>
            <p:nvPr/>
          </p:nvGrpSpPr>
          <p:grpSpPr>
            <a:xfrm>
              <a:off x="7623491" y="1062832"/>
              <a:ext cx="3889367" cy="4522434"/>
              <a:chOff x="4533420" y="1967096"/>
              <a:chExt cx="3155631" cy="3669268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43683" y="1967096"/>
                <a:ext cx="3045368" cy="1970179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33420" y="4042807"/>
                <a:ext cx="3155630" cy="1593557"/>
              </a:xfrm>
              <a:prstGeom prst="rect">
                <a:avLst/>
              </a:prstGeom>
            </p:spPr>
          </p:pic>
        </p:grpSp>
      </p:grpSp>
      <p:sp>
        <p:nvSpPr>
          <p:cNvPr id="26" name="직사각형 25"/>
          <p:cNvSpPr/>
          <p:nvPr/>
        </p:nvSpPr>
        <p:spPr>
          <a:xfrm>
            <a:off x="3956930" y="988898"/>
            <a:ext cx="8202344" cy="4463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2019</a:t>
            </a:r>
            <a:r>
              <a:rPr lang="ko-KR" altLang="en-US" b="1" dirty="0">
                <a:solidFill>
                  <a:schemeClr val="tx1"/>
                </a:solidFill>
              </a:rPr>
              <a:t>년 구글 양자 컴퓨터 </a:t>
            </a:r>
            <a:r>
              <a:rPr lang="en-US" altLang="ko-KR" b="1" dirty="0">
                <a:solidFill>
                  <a:schemeClr val="tx1"/>
                </a:solidFill>
              </a:rPr>
              <a:t>supremacy (</a:t>
            </a:r>
            <a:r>
              <a:rPr lang="ko-KR" altLang="en-US" b="1" dirty="0" err="1">
                <a:solidFill>
                  <a:schemeClr val="tx1"/>
                </a:solidFill>
              </a:rPr>
              <a:t>난수성</a:t>
            </a:r>
            <a:r>
              <a:rPr lang="ko-KR" altLang="en-US" b="1" dirty="0">
                <a:solidFill>
                  <a:schemeClr val="tx1"/>
                </a:solidFill>
              </a:rPr>
              <a:t> 문제 증명</a:t>
            </a:r>
            <a:r>
              <a:rPr lang="en-US" altLang="ko-KR" b="1" dirty="0">
                <a:solidFill>
                  <a:schemeClr val="tx1"/>
                </a:solidFill>
              </a:rPr>
              <a:t>: 10,000</a:t>
            </a:r>
            <a:r>
              <a:rPr lang="ko-KR" altLang="en-US" b="1" dirty="0">
                <a:solidFill>
                  <a:schemeClr val="tx1"/>
                </a:solidFill>
              </a:rPr>
              <a:t>년 </a:t>
            </a:r>
            <a:r>
              <a:rPr lang="en-US" altLang="ko-KR" b="1" dirty="0">
                <a:solidFill>
                  <a:schemeClr val="tx1"/>
                </a:solidFill>
              </a:rPr>
              <a:t>vs 3</a:t>
            </a:r>
            <a:r>
              <a:rPr lang="ko-KR" altLang="en-US" b="1" dirty="0">
                <a:solidFill>
                  <a:schemeClr val="tx1"/>
                </a:solidFill>
              </a:rPr>
              <a:t>분 </a:t>
            </a:r>
            <a:r>
              <a:rPr lang="en-US" altLang="ko-KR" b="1" dirty="0">
                <a:solidFill>
                  <a:schemeClr val="tx1"/>
                </a:solidFill>
              </a:rPr>
              <a:t>20</a:t>
            </a:r>
            <a:r>
              <a:rPr lang="ko-KR" altLang="en-US" b="1" dirty="0">
                <a:solidFill>
                  <a:schemeClr val="tx1"/>
                </a:solidFill>
              </a:rPr>
              <a:t>초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94420" y="1054686"/>
            <a:ext cx="5183108" cy="3218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69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2" name="Picture 4" descr="https://waifu2x.booru.pics/outfiles/97b3e610feed5f711789dc433efef31ee0d570f2_s2_n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79942" y="1177657"/>
            <a:ext cx="1348576" cy="545996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624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E6DC20-C7EB-2043-89B8-A1901504D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33" y="2287091"/>
            <a:ext cx="5199358" cy="371482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9562893-9538-4A4D-9321-6E6F41171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Quantum Algorithm 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F3A692-7522-364C-820D-AAAE049ED936}"/>
              </a:ext>
            </a:extLst>
          </p:cNvPr>
          <p:cNvSpPr txBox="1"/>
          <p:nvPr/>
        </p:nvSpPr>
        <p:spPr>
          <a:xfrm>
            <a:off x="430392" y="1200723"/>
            <a:ext cx="1108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ore-KR" altLang="en-US" sz="2400" dirty="0"/>
              <a:t>양자</a:t>
            </a:r>
            <a:r>
              <a:rPr kumimoji="1" lang="ko-KR" altLang="en-US" sz="2400" dirty="0"/>
              <a:t> 컴퓨터는 관측 전까지는 모든 것이 확률로 존재</a:t>
            </a:r>
            <a:endParaRPr kumimoji="1"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이러한 확률들을 제어하여 원하는 솔루션을 얻기 위해</a:t>
            </a:r>
            <a:r>
              <a:rPr kumimoji="1" lang="en-US" altLang="ko-KR" sz="2400" dirty="0"/>
              <a:t>,</a:t>
            </a:r>
            <a:r>
              <a:rPr kumimoji="1" lang="ko-KR" altLang="en-US" sz="2400" b="1" dirty="0"/>
              <a:t> 양자 알고리즘</a:t>
            </a:r>
            <a:r>
              <a:rPr kumimoji="1" lang="ko-KR" altLang="en-US" sz="2400" dirty="0"/>
              <a:t>을 사용</a:t>
            </a:r>
            <a:endParaRPr kumimoji="1" lang="en-US" altLang="ko-Kore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lvl="1"/>
            <a:endParaRPr kumimoji="1" lang="en-US" altLang="ko-K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FEFF2-3EC8-814E-B5BF-0DA3EFE6FBE7}"/>
              </a:ext>
            </a:extLst>
          </p:cNvPr>
          <p:cNvSpPr txBox="1"/>
          <p:nvPr/>
        </p:nvSpPr>
        <p:spPr>
          <a:xfrm>
            <a:off x="3007883" y="6188657"/>
            <a:ext cx="5595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Quantum Computer + Quantum Algorithm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67316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E29B5-EA9A-4401-9308-574281FD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현대 암호의 위기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3462B3-B959-43B1-9924-A85718891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1154248"/>
            <a:ext cx="12191999" cy="4703331"/>
          </a:xfrm>
        </p:spPr>
        <p:txBody>
          <a:bodyPr/>
          <a:lstStyle/>
          <a:p>
            <a:r>
              <a:rPr lang="ko-KR" altLang="en-US" b="1" dirty="0"/>
              <a:t>현대 암호시스템의 상황</a:t>
            </a:r>
            <a:endParaRPr lang="en-US" altLang="ko-KR" b="1" dirty="0"/>
          </a:p>
          <a:p>
            <a:pPr lvl="1"/>
            <a:r>
              <a:rPr lang="ko-KR" altLang="en-US" b="1" dirty="0"/>
              <a:t>암호는 기존 컴퓨터상의 난제를 기반으로 만들어짐</a:t>
            </a:r>
            <a:endParaRPr lang="en-US" altLang="ko-KR" b="1" dirty="0"/>
          </a:p>
          <a:p>
            <a:pPr lvl="1"/>
            <a:r>
              <a:rPr lang="ko-KR" altLang="en-US" b="1" dirty="0"/>
              <a:t>기존 컴퓨터상에서의 난제를 양자 컴퓨터가 매우 빠르게 해결</a:t>
            </a:r>
            <a:endParaRPr lang="en-US" altLang="ko-KR" b="1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1B8D180-AF3B-462C-9F61-C0B78DA09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658193"/>
              </p:ext>
            </p:extLst>
          </p:nvPr>
        </p:nvGraphicFramePr>
        <p:xfrm>
          <a:off x="517239" y="2731416"/>
          <a:ext cx="11157521" cy="280780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64282">
                  <a:extLst>
                    <a:ext uri="{9D8B030D-6E8A-4147-A177-3AD203B41FA5}">
                      <a16:colId xmlns:a16="http://schemas.microsoft.com/office/drawing/2014/main" val="4229366842"/>
                    </a:ext>
                  </a:extLst>
                </a:gridCol>
                <a:gridCol w="2864675">
                  <a:extLst>
                    <a:ext uri="{9D8B030D-6E8A-4147-A177-3AD203B41FA5}">
                      <a16:colId xmlns:a16="http://schemas.microsoft.com/office/drawing/2014/main" val="3273701608"/>
                    </a:ext>
                  </a:extLst>
                </a:gridCol>
                <a:gridCol w="2764282">
                  <a:extLst>
                    <a:ext uri="{9D8B030D-6E8A-4147-A177-3AD203B41FA5}">
                      <a16:colId xmlns:a16="http://schemas.microsoft.com/office/drawing/2014/main" val="1668081378"/>
                    </a:ext>
                  </a:extLst>
                </a:gridCol>
                <a:gridCol w="2764282">
                  <a:extLst>
                    <a:ext uri="{9D8B030D-6E8A-4147-A177-3AD203B41FA5}">
                      <a16:colId xmlns:a16="http://schemas.microsoft.com/office/drawing/2014/main" val="359149763"/>
                    </a:ext>
                  </a:extLst>
                </a:gridCol>
              </a:tblGrid>
              <a:tr h="401115">
                <a:tc>
                  <a:txBody>
                    <a:bodyPr/>
                    <a:lstStyle/>
                    <a:p>
                      <a:pPr algn="ctr"/>
                      <a:r>
                        <a:rPr lang="ko-KR" altLang="en-US" i="0"/>
                        <a:t>대분류</a:t>
                      </a:r>
                      <a:endParaRPr lang="ko-Kore-KR" alt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소분류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목적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양자컴퓨터의 영향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350742"/>
                  </a:ext>
                </a:extLst>
              </a:tr>
              <a:tr h="401115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대칭키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/>
                        <a:t>AES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암호화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키 길이 증가 필요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605024"/>
                  </a:ext>
                </a:extLst>
              </a:tr>
              <a:tr h="401115"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/>
                        <a:t>SHA-2, SHA-3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해싱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출력 길이 증가 필요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631767"/>
                  </a:ext>
                </a:extLst>
              </a:tr>
              <a:tr h="401115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공개키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/>
                        <a:t>RSA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서명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키교환</a:t>
                      </a:r>
                      <a:endParaRPr lang="ko-Kore-KR" alt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더 이상 안전하지 않음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617339"/>
                  </a:ext>
                </a:extLst>
              </a:tr>
              <a:tr h="401115"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/>
                        <a:t>ECDSA, ECDH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서명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키교환</a:t>
                      </a:r>
                      <a:endParaRPr lang="ko-Kore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3665270"/>
                  </a:ext>
                </a:extLst>
              </a:tr>
              <a:tr h="401115"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/>
                        <a:t>DSA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서명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키교환</a:t>
                      </a:r>
                      <a:endParaRPr lang="ko-Kore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1744302"/>
                  </a:ext>
                </a:extLst>
              </a:tr>
              <a:tr h="401115"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/>
                        <a:t>Diffie Hellman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키교환</a:t>
                      </a:r>
                      <a:endParaRPr lang="ko-Kore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9169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445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3405</TotalTime>
  <Words>1226</Words>
  <Application>Microsoft Macintosh PowerPoint</Application>
  <PresentationFormat>와이드스크린</PresentationFormat>
  <Paragraphs>269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맑은 고딕</vt:lpstr>
      <vt:lpstr>Arial</vt:lpstr>
      <vt:lpstr>Calibri</vt:lpstr>
      <vt:lpstr>Calibri Light</vt:lpstr>
      <vt:lpstr>Cambria Math</vt:lpstr>
      <vt:lpstr>Office 테마</vt:lpstr>
      <vt:lpstr>양자 컴퓨터 +  Evaluation of Quantum Cryptanalysis on SPECK Indocrypt 2020 논문 리뷰</vt:lpstr>
      <vt:lpstr>Quantum Computer</vt:lpstr>
      <vt:lpstr>Quantum Computer</vt:lpstr>
      <vt:lpstr>Quantum Computer</vt:lpstr>
      <vt:lpstr>Quantum Computer</vt:lpstr>
      <vt:lpstr>Quantum Computer</vt:lpstr>
      <vt:lpstr>PowerPoint 프레젠테이션</vt:lpstr>
      <vt:lpstr>Quantum Algorithm </vt:lpstr>
      <vt:lpstr>현대 암호의 위기</vt:lpstr>
      <vt:lpstr>현대 암호의 위기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대칭키 암호에 대한 양자 후 보안 분석</vt:lpstr>
      <vt:lpstr>Evaluation of Quantum Cryptanalysis on SPECK</vt:lpstr>
      <vt:lpstr>Evaluation of Quantum Cryptanalysis on SPECK</vt:lpstr>
      <vt:lpstr>Evaluation of Quantum Cryptanalysis on SPECK</vt:lpstr>
      <vt:lpstr>Evaluation of Quantum Cryptanalysis on SPECK</vt:lpstr>
      <vt:lpstr>Evaluation of Quantum Cryptanalysis on SPECK</vt:lpstr>
      <vt:lpstr>Evaluation of Quantum Cryptanalysis on SPECK</vt:lpstr>
      <vt:lpstr>Evaluation of Quantum Cryptanalysis on SPECK</vt:lpstr>
      <vt:lpstr>Evaluation of Quantum Cryptanalysis on SPECK</vt:lpstr>
      <vt:lpstr>결   론</vt:lpstr>
      <vt:lpstr>개 선 점</vt:lpstr>
      <vt:lpstr>개 선 점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Quantum Cryptanalysis on SPECK  Indocrypt 2020 </dc:title>
  <dc:creator>장경배</dc:creator>
  <cp:lastModifiedBy>장경배</cp:lastModifiedBy>
  <cp:revision>463</cp:revision>
  <dcterms:created xsi:type="dcterms:W3CDTF">2021-11-19T04:58:48Z</dcterms:created>
  <dcterms:modified xsi:type="dcterms:W3CDTF">2021-11-21T14:12:25Z</dcterms:modified>
</cp:coreProperties>
</file>